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6" r:id="rId2"/>
    <p:sldId id="285" r:id="rId3"/>
    <p:sldId id="260" r:id="rId4"/>
    <p:sldId id="282" r:id="rId5"/>
    <p:sldId id="287" r:id="rId6"/>
    <p:sldId id="286" r:id="rId7"/>
    <p:sldId id="288" r:id="rId8"/>
    <p:sldId id="289" r:id="rId9"/>
    <p:sldId id="290" r:id="rId10"/>
    <p:sldId id="273" r:id="rId11"/>
    <p:sldId id="274" r:id="rId12"/>
    <p:sldId id="275" r:id="rId13"/>
    <p:sldId id="276" r:id="rId14"/>
    <p:sldId id="277" r:id="rId15"/>
    <p:sldId id="281" r:id="rId16"/>
    <p:sldId id="278" r:id="rId17"/>
    <p:sldId id="279" r:id="rId18"/>
    <p:sldId id="267" r:id="rId19"/>
    <p:sldId id="265" r:id="rId20"/>
    <p:sldId id="258" r:id="rId21"/>
    <p:sldId id="283" r:id="rId22"/>
    <p:sldId id="284" r:id="rId23"/>
    <p:sldId id="259" r:id="rId24"/>
    <p:sldId id="271" r:id="rId25"/>
    <p:sldId id="26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3300"/>
    <a:srgbClr val="99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00" autoAdjust="0"/>
    <p:restoredTop sz="94660"/>
  </p:normalViewPr>
  <p:slideViewPr>
    <p:cSldViewPr>
      <p:cViewPr varScale="1">
        <p:scale>
          <a:sx n="115" d="100"/>
          <a:sy n="115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6057A8-84C6-40E3-B559-FA4B48CB0792}" type="datetimeFigureOut">
              <a:rPr lang="ru-RU"/>
              <a:pPr>
                <a:defRPr/>
              </a:pPr>
              <a:t>25.10.2012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9ADD8D-7935-405F-BEAF-D6F113DF0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2285992"/>
            <a:ext cx="6786610" cy="18272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407194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068F6-7ECF-4FB6-A26C-7D9A475BCF33}" type="datetimeFigureOut">
              <a:rPr lang="ru-RU"/>
              <a:pPr>
                <a:defRPr/>
              </a:pPr>
              <a:t>25.10.2012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AA669-6B6F-4706-8C0D-B3CE52F5B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7E93-5C74-4180-85B3-55F9C3CDB460}" type="datetimeFigureOut">
              <a:rPr lang="ru-RU"/>
              <a:pPr>
                <a:defRPr/>
              </a:pPr>
              <a:t>25.10.2012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EFEE-280D-412F-B24B-5C5BE5481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72D1A-F679-4098-BE55-23D3EA14F800}" type="datetimeFigureOut">
              <a:rPr lang="ru-RU"/>
              <a:pPr>
                <a:defRPr/>
              </a:pPr>
              <a:t>25.10.2012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A842-809B-49BB-B3B9-EC5E7FAE0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3A9D6-A8F5-43CB-9017-2ED5335F30C1}" type="datetimeFigureOut">
              <a:rPr lang="ru-RU"/>
              <a:pPr>
                <a:defRPr/>
              </a:pPr>
              <a:t>25.10.2012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233A-EF95-4B7C-A9E6-A67EAB8A4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7" y="4406900"/>
            <a:ext cx="685804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108" y="2714620"/>
            <a:ext cx="684370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D6DA-B98D-4A20-904B-6AD20E03FD88}" type="datetimeFigureOut">
              <a:rPr lang="ru-RU"/>
              <a:pPr>
                <a:defRPr/>
              </a:pPr>
              <a:t>25.10.2012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8DC5-B330-4CC5-A601-89D88F6FD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3108" y="1617681"/>
            <a:ext cx="32861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2132" y="1643050"/>
            <a:ext cx="33242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6283F-20F2-40DE-9E0F-E49BD80D599E}" type="datetimeFigureOut">
              <a:rPr lang="ru-RU"/>
              <a:pPr>
                <a:defRPr/>
              </a:pPr>
              <a:t>25.10.2012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E4D4E-E2B5-48D2-8E80-50DE42527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AE0C-E3B2-432B-96A6-4BDBAF6029DF}" type="datetimeFigureOut">
              <a:rPr lang="ru-RU"/>
              <a:pPr>
                <a:defRPr/>
              </a:pPr>
              <a:t>25.10.2012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E613-C6D0-4F40-8E1D-9120E6873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39D-BA59-46F9-A644-6C084C4CD60E}" type="datetimeFigureOut">
              <a:rPr lang="ru-RU"/>
              <a:pPr>
                <a:defRPr/>
              </a:pPr>
              <a:t>25.10.2012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3CFF-365A-4B52-8335-707893AAE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6CAA-328D-40CA-B424-71FDACF16656}" type="datetimeFigureOut">
              <a:rPr lang="ru-RU"/>
              <a:pPr>
                <a:defRPr/>
              </a:pPr>
              <a:t>25.10.2012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9D667-0176-48EA-9059-ADDB628F9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0CA3C-389C-4414-9091-4FACF726FFB7}" type="datetimeFigureOut">
              <a:rPr lang="ru-RU"/>
              <a:pPr>
                <a:defRPr/>
              </a:pPr>
              <a:t>25.10.2012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A0AF-D6B5-4DC5-A63A-713600673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DF1B-A62B-4E83-869B-4717E010CF26}" type="datetimeFigureOut">
              <a:rPr lang="ru-RU"/>
              <a:pPr>
                <a:defRPr/>
              </a:pPr>
              <a:t>25.10.2012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1DA3-6146-44E5-88E9-570C817A5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15313" cy="714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143000"/>
            <a:ext cx="8215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593E36-C94A-4B97-A45E-64AFBFBC5415}" type="datetimeFigureOut">
              <a:rPr lang="ru-RU"/>
              <a:pPr>
                <a:defRPr/>
              </a:pPr>
              <a:t>25.10.2012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6DC0D2-0C9B-4433-8419-882814CC6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gradFill flip="none" rotWithShape="1">
            <a:gsLst>
              <a:gs pos="0">
                <a:schemeClr val="accent6">
                  <a:lumMod val="50000"/>
                </a:schemeClr>
              </a:gs>
              <a:gs pos="86000">
                <a:schemeClr val="accent6">
                  <a:lumMod val="75000"/>
                </a:schemeClr>
              </a:gs>
            </a:gsLst>
            <a:lin ang="2700000" scaled="1"/>
            <a:tileRect/>
          </a:gradFill>
          <a:latin typeface="Segoe Script" pitchFamily="34" charset="0"/>
          <a:ea typeface="Segoe UI" pitchFamily="34" charset="0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  <a:ea typeface="Segoe UI" pitchFamily="34" charset="0"/>
          <a:cs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  <a:ea typeface="Segoe UI" pitchFamily="34" charset="0"/>
          <a:cs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  <a:ea typeface="Segoe UI" pitchFamily="34" charset="0"/>
          <a:cs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  <a:ea typeface="Segoe UI" pitchFamily="34" charset="0"/>
          <a:cs typeface="Segoe U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0D0D0D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rgbClr val="0D0D0D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0D0D0D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0D0D0D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0D0D0D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nmukachevo.com.ua/novini-suspilstva/927-pedagogichna-adaptacija-pershoklasnikiv-do-navchannja-v-shkoli-poradi-dlja-batkiv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5"/>
          <p:cNvSpPr>
            <a:spLocks noChangeArrowheads="1" noChangeShapeType="1" noTextEdit="1"/>
          </p:cNvSpPr>
          <p:nvPr/>
        </p:nvSpPr>
        <p:spPr bwMode="auto">
          <a:xfrm>
            <a:off x="1692275" y="620713"/>
            <a:ext cx="4895850" cy="36004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Оптимізація адаптації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 шкільного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навчання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учнів 1 класу.</a:t>
            </a:r>
          </a:p>
        </p:txBody>
      </p:sp>
      <p:pic>
        <p:nvPicPr>
          <p:cNvPr id="14338" name="Picture 6" descr="te_1027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221163"/>
            <a:ext cx="27781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981075"/>
            <a:ext cx="29400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924300" y="4868863"/>
            <a:ext cx="4572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Автор презентації</a:t>
            </a:r>
          </a:p>
          <a:p>
            <a:r>
              <a:rPr lang="uk-UA" b="1">
                <a:solidFill>
                  <a:srgbClr val="990000"/>
                </a:solidFill>
              </a:rPr>
              <a:t>Сандугей Тетяна Олександрівна</a:t>
            </a:r>
            <a:endParaRPr lang="ru-RU" b="1">
              <a:solidFill>
                <a:srgbClr val="990000"/>
              </a:solidFill>
            </a:endParaRPr>
          </a:p>
          <a:p>
            <a:r>
              <a:rPr lang="ru-RU" b="1">
                <a:solidFill>
                  <a:srgbClr val="990000"/>
                </a:solidFill>
              </a:rPr>
              <a:t>вчитель початкових класів</a:t>
            </a:r>
          </a:p>
          <a:p>
            <a:r>
              <a:rPr lang="uk-UA" b="1">
                <a:solidFill>
                  <a:srgbClr val="990000"/>
                </a:solidFill>
              </a:rPr>
              <a:t>загальноосвітньої школи інтернату</a:t>
            </a:r>
            <a:r>
              <a:rPr lang="uk-UA"/>
              <a:t> </a:t>
            </a:r>
          </a:p>
          <a:p>
            <a:r>
              <a:rPr lang="uk-UA" b="1">
                <a:solidFill>
                  <a:srgbClr val="990000"/>
                </a:solidFill>
              </a:rPr>
              <a:t> </a:t>
            </a:r>
            <a:r>
              <a:rPr lang="en-US" b="1">
                <a:solidFill>
                  <a:srgbClr val="990000"/>
                </a:solidFill>
              </a:rPr>
              <a:t>I-II c</a:t>
            </a:r>
            <a:r>
              <a:rPr lang="uk-UA" b="1">
                <a:solidFill>
                  <a:srgbClr val="990000"/>
                </a:solidFill>
              </a:rPr>
              <a:t>тупенів № 3</a:t>
            </a:r>
            <a:endParaRPr lang="ru-RU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Високий рівень адаптації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      Першокласник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позитивно </a:t>
            </a: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ставиться до школи: правила і вимоги сприймає адекватно; навчальний матеріал засвоює легко; глибоко оволодіває програмовим матеріалом,чемний, уважно вислуховує вказівки, пояснення вчителя; доручення виконує охоче, без зовнішнього контролю; виявляє високу зацікавленість до самостійної навчальної роботи, готується до всіх уроків; має у класі позитивний статус.</a:t>
            </a:r>
          </a:p>
        </p:txBody>
      </p:sp>
      <p:pic>
        <p:nvPicPr>
          <p:cNvPr id="23555" name="Рисунок 8" descr="j03433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235825" y="5281613"/>
            <a:ext cx="1800225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/>
          </p:cNvSpPr>
          <p:nvPr>
            <p:ph type="title"/>
          </p:nvPr>
        </p:nvSpPr>
        <p:spPr bwMode="auto">
          <a:xfrm>
            <a:off x="395288" y="115888"/>
            <a:ext cx="8215312" cy="714375"/>
          </a:xfrm>
        </p:spPr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Середній рівень адаптації</a:t>
            </a:r>
          </a:p>
        </p:txBody>
      </p:sp>
      <p:sp>
        <p:nvSpPr>
          <p:cNvPr id="24578" name="Rectangle 8"/>
          <p:cNvSpPr>
            <a:spLocks noGrp="1"/>
          </p:cNvSpPr>
          <p:nvPr>
            <p:ph type="body" idx="1"/>
          </p:nvPr>
        </p:nvSpPr>
        <p:spPr>
          <a:xfrm>
            <a:off x="0" y="836613"/>
            <a:ext cx="8215313" cy="5143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rgbClr val="990000"/>
                </a:solidFill>
              </a:rPr>
              <a:t>       </a:t>
            </a: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Першокласник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позитивно </a:t>
            </a: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ставиться до школи: відвідування уроків не викликає в нього негативних переживань розуміє навчальний матеріал, коли вчитель пояснює його досить детально і наочно; засвоює основний зміст програми з усіх предметів, уважний під час виконання завдань, доручень, вказівок учителя, разом з тим потребу</a:t>
            </a:r>
            <a:r>
              <a:rPr lang="uk-UA" sz="2800" b="1" smtClean="0">
                <a:solidFill>
                  <a:srgbClr val="990000"/>
                </a:solidFill>
                <a:latin typeface="Times New Roman" pitchFamily="18" charset="0"/>
              </a:rPr>
              <a:t>є</a:t>
            </a: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 контролю з боку дорослого; зосередженим буває коли робить щось цікаве для себе; майже завжди готується до уроків ; доручення виконує сумлінно; дружить з багатьма однокласниками. </a:t>
            </a:r>
          </a:p>
        </p:txBody>
      </p:sp>
      <p:pic>
        <p:nvPicPr>
          <p:cNvPr id="24579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5084763"/>
            <a:ext cx="18272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15312" cy="714375"/>
          </a:xfrm>
        </p:spPr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Низький рівень адаптації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323850" y="692150"/>
            <a:ext cx="8215313" cy="5143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   </a:t>
            </a:r>
            <a:r>
              <a:rPr lang="ru-RU" sz="2400" b="1" smtClean="0">
                <a:solidFill>
                  <a:srgbClr val="990000"/>
                </a:solidFill>
                <a:latin typeface="Times New Roman" pitchFamily="18" charset="0"/>
              </a:rPr>
              <a:t>Першокласник 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</a:rPr>
              <a:t>негативно або байдуже</a:t>
            </a:r>
            <a:r>
              <a:rPr lang="ru-RU" sz="2400" b="1" smtClean="0">
                <a:solidFill>
                  <a:srgbClr val="990000"/>
                </a:solidFill>
                <a:latin typeface="Times New Roman" pitchFamily="18" charset="0"/>
              </a:rPr>
              <a:t> ставиться до школи: часто скаржиться на здоров'я, погане самопочуття,  в нього переважає пригнічений настрій; спостерігаються порушення дисципліни; матеріал, засвоює фрагментарно; самостійна робота з підручником викликає труднощі, під час виконання  самостійних завдань не виявляє до них інтересу; до уроків готується  нерегулярно, потребує постійного контролю, систематичних нагадувань і спонукань з боку вчителя; може зберігати працездатність і увагу за наявності тривалих пауз для відпочинку; для розуміння нового матеріалу потребує значної допомоги вчителя ; доручення виконує під контролем і без особливого бажання; пасивний, близьких друзів не має, знає імена й  прізвища лише частини однокласників. </a:t>
            </a:r>
          </a:p>
        </p:txBody>
      </p:sp>
      <p:pic>
        <p:nvPicPr>
          <p:cNvPr id="25603" name="Рисунок 10" descr="j03433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372350" y="5113338"/>
            <a:ext cx="177165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Дезадаптація 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395288" y="1052513"/>
            <a:ext cx="8215312" cy="5143500"/>
          </a:xfrm>
        </p:spPr>
        <p:txBody>
          <a:bodyPr/>
          <a:lstStyle/>
          <a:p>
            <a:r>
              <a:rPr lang="ru-RU" b="1" smtClean="0">
                <a:solidFill>
                  <a:srgbClr val="990000"/>
                </a:solidFill>
                <a:latin typeface="Times New Roman" pitchFamily="18" charset="0"/>
              </a:rPr>
              <a:t>це утворення неадекватних механізмів пристосування дитини до школи у формі порушення в навчанні й поведінці, конфліктних стосунків, психосоматичних захворювань і реакцій, підвищеного рівня тривожності, викривлень у розвитку особистості. </a:t>
            </a:r>
          </a:p>
        </p:txBody>
      </p:sp>
      <p:pic>
        <p:nvPicPr>
          <p:cNvPr id="26627" name="Picture 4" descr="Clipart-Cartoon-Design-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4554538"/>
            <a:ext cx="20764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Ознаки дезадаптації</a:t>
            </a:r>
            <a:r>
              <a:rPr lang="ru-RU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• Труднощі у навчанні аж до стійкої неуспішності; 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• Порушення у відносинах з однокласниками, батьками, вчителями; 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• Небажання ходити до школи; 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• Соматичні прояви: </a:t>
            </a:r>
            <a:r>
              <a:rPr lang="ru-RU" sz="2400" smtClean="0">
                <a:solidFill>
                  <a:srgbClr val="990000"/>
                </a:solidFill>
              </a:rPr>
              <a:t>головний біль, порушення сну, біль у животі, порушення апетиту, пригнічений настрій, підвищена стомлюваність;</a:t>
            </a:r>
            <a:r>
              <a:rPr lang="ru-RU" sz="2400" b="1" smtClean="0">
                <a:solidFill>
                  <a:srgbClr val="99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• Емоційні порушення; 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990000"/>
                </a:solidFill>
              </a:rPr>
              <a:t> • Зниження товариськості, емоційної стійкості, самоконтролю, соціальної сміливості та підвищені показники емоційної збудливості, тривожності, браку уваги на уроці, нездатності до тривалого зосередження, замикання у собі.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Причини дезадаптації: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143000"/>
            <a:ext cx="8280400" cy="5143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FF0000"/>
                </a:solidFill>
              </a:rPr>
              <a:t>1. Особливості методів виховання в родині:</a:t>
            </a:r>
            <a:r>
              <a:rPr lang="ru-RU" sz="28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</a:rPr>
              <a:t>• Завищені очікування щодо навчальної успішності дитини, будь-яка невдача сприймається неадекватно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</a:rPr>
              <a:t> • Розмови про недоліки школи чи вчителя замість акцентування на приємних моментах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</a:rPr>
              <a:t> • Часті конфлікти з приводу навчання дитини, після чого все, що пов’язане з школою, втрачає привабливість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</a:rPr>
              <a:t> • Виховання дитини за типом „кумир родини”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</a:rPr>
              <a:t> • Байдуже ставлення батьків до навчання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88913"/>
            <a:ext cx="7964488" cy="594995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2. Порушення в системі відносин у школі:</a:t>
            </a:r>
            <a:r>
              <a:rPr lang="ru-RU" sz="2800" b="1" smtClean="0">
                <a:solidFill>
                  <a:srgbClr val="990000"/>
                </a:solidFill>
              </a:rPr>
              <a:t> </a:t>
            </a:r>
          </a:p>
          <a:p>
            <a:r>
              <a:rPr lang="ru-RU" sz="2800" b="1" smtClean="0">
                <a:solidFill>
                  <a:srgbClr val="990000"/>
                </a:solidFill>
              </a:rPr>
              <a:t>• Вплив на дитину самого процесу навчання </a:t>
            </a:r>
          </a:p>
          <a:p>
            <a:r>
              <a:rPr lang="ru-RU" sz="2800" b="1" smtClean="0">
                <a:solidFill>
                  <a:srgbClr val="990000"/>
                </a:solidFill>
              </a:rPr>
              <a:t> • Некоректне ставлення вчителя до учня </a:t>
            </a:r>
          </a:p>
          <a:p>
            <a:r>
              <a:rPr lang="ru-RU" sz="2800" b="1" smtClean="0">
                <a:solidFill>
                  <a:srgbClr val="990000"/>
                </a:solidFill>
              </a:rPr>
              <a:t> • Злиття методів навчання та індивідуальної чутливості центральної нервової системи дитини </a:t>
            </a:r>
          </a:p>
          <a:p>
            <a:r>
              <a:rPr lang="ru-RU" sz="2800" b="1" smtClean="0">
                <a:solidFill>
                  <a:srgbClr val="990000"/>
                </a:solidFill>
              </a:rPr>
              <a:t> • Порушення відносин з однокласниками </a:t>
            </a:r>
          </a:p>
          <a:p>
            <a:r>
              <a:rPr lang="ru-RU" sz="2800" b="1" smtClean="0">
                <a:solidFill>
                  <a:srgbClr val="990000"/>
                </a:solidFill>
              </a:rPr>
              <a:t> • Об’єктивна критика недоліків учня з боку вчителя. </a:t>
            </a:r>
          </a:p>
        </p:txBody>
      </p:sp>
      <p:pic>
        <p:nvPicPr>
          <p:cNvPr id="29698" name="Picture 7" descr="597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4500563"/>
            <a:ext cx="17843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88913"/>
            <a:ext cx="7891462" cy="5143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FF0000"/>
                </a:solidFill>
              </a:rPr>
              <a:t>3. Індивідуальні особливості психічного розвитку дитини</a:t>
            </a:r>
            <a:r>
              <a:rPr lang="ru-RU" sz="2000" b="1" smtClean="0">
                <a:solidFill>
                  <a:srgbClr val="99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• не сформованість мотивації учня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 • невисокий інтелектуальний потенціал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 • затримка психічного розвитку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 • гіперактивність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 • труднощі у регуляції поведінки, уваги, навчальної діяльності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 • чутливість о несприятливих впливів навколишнього середовища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 • завищена самооцінка й рівень домагань дитини чи батьків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 • підвищена чутливість нервової системи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 • підвищений рівень тривожності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 • агресивність, замкненість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 • інертність нервових процесів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 • хронічні захворювання, ослаблення організму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</a:rPr>
              <a:t> • відсутність підготовки до школи. </a:t>
            </a:r>
          </a:p>
        </p:txBody>
      </p:sp>
      <p:pic>
        <p:nvPicPr>
          <p:cNvPr id="30722" name="Picture 5" descr="0_5ad29_cd81fff2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3713" y="4076700"/>
            <a:ext cx="230028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  <a:latin typeface="Arial" charset="0"/>
              </a:rPr>
              <a:t>Стилі пристосування дитини до середовища</a:t>
            </a:r>
          </a:p>
        </p:txBody>
      </p:sp>
      <p:sp>
        <p:nvSpPr>
          <p:cNvPr id="31746" name="Rectangle 5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15312" cy="5143500"/>
          </a:xfrm>
        </p:spPr>
        <p:txBody>
          <a:bodyPr/>
          <a:lstStyle/>
          <a:p>
            <a:r>
              <a:rPr lang="ru-RU" b="1" smtClean="0">
                <a:solidFill>
                  <a:srgbClr val="990000"/>
                </a:solidFill>
                <a:latin typeface="Times New Roman" pitchFamily="18" charset="0"/>
              </a:rPr>
              <a:t>1.Прагнення дитини підпорядкувати середу собі.</a:t>
            </a:r>
          </a:p>
          <a:p>
            <a:r>
              <a:rPr lang="ru-RU" b="1" smtClean="0">
                <a:solidFill>
                  <a:srgbClr val="990000"/>
                </a:solidFill>
                <a:latin typeface="Times New Roman" pitchFamily="18" charset="0"/>
              </a:rPr>
              <a:t>2. Неприйняття нової соціальної ситуації розвитку .</a:t>
            </a:r>
          </a:p>
          <a:p>
            <a:r>
              <a:rPr lang="ru-RU" b="1" smtClean="0">
                <a:solidFill>
                  <a:srgbClr val="990000"/>
                </a:solidFill>
                <a:latin typeface="Times New Roman" pitchFamily="18" charset="0"/>
              </a:rPr>
              <a:t>3. Підпорядкування своєї поведінки вимогам середовища.</a:t>
            </a:r>
          </a:p>
          <a:p>
            <a:endParaRPr lang="ru-RU" b="1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31747" name="Picture 6" descr="langu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1025" y="0"/>
            <a:ext cx="9429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[wallco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437063"/>
            <a:ext cx="2781300" cy="2085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ChangeArrowheads="1"/>
          </p:cNvSpPr>
          <p:nvPr/>
        </p:nvSpPr>
        <p:spPr bwMode="auto">
          <a:xfrm>
            <a:off x="395288" y="4762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33794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uk-UA" sz="3200" b="1" smtClean="0">
                <a:solidFill>
                  <a:schemeClr val="hlink"/>
                </a:solidFill>
                <a:latin typeface="Times New Roman" pitchFamily="18" charset="0"/>
              </a:rPr>
              <a:t>Щоб дитина краще адаптувалась потрібно:</a:t>
            </a:r>
            <a:r>
              <a:rPr lang="uk-UA" sz="32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tx1"/>
              </a:solidFill>
            </a:endParaRPr>
          </a:p>
        </p:txBody>
      </p:sp>
      <p:sp>
        <p:nvSpPr>
          <p:cNvPr id="33795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  <a:t>• створення сприятливої психологічної атмосфери для дитини  з боку всіх членів родини;</a:t>
            </a:r>
            <a:b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  <a:t>• формування інтересу до школи, прожитого шкільного дня; </a:t>
            </a:r>
            <a:b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  <a:t>• обов'язкове знайомство з учнями інших класів і можливість  їх спілкування після школи; </a:t>
            </a:r>
            <a:b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  <a:t>• неприпустимість фізичних заходів впливу, залякування, 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  <a:t>   критика на адресу дитини, особливо у присутності інших 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  <a:t>   людей (бабусь, дідусів, однолітків тощо); </a:t>
            </a:r>
            <a:b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  <a:t>• урахування темпераменту дитини в період адаптації до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  <a:t>  шкільного навчання; </a:t>
            </a:r>
            <a:b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  <a:t>• надання дитині самостійності в навчальній роботі; </a:t>
            </a:r>
            <a:b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  <a:t>• заохочення дитини.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  <a:t> моральне стимулювання досягнень дитини.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00"/>
                </a:solidFill>
                <a:latin typeface="Times New Roman" pitchFamily="18" charset="0"/>
              </a:rPr>
              <a:t> розвиток самоконтролю та  самооцінки, самодостатності дитини.</a:t>
            </a:r>
          </a:p>
          <a:p>
            <a:pPr>
              <a:lnSpc>
                <a:spcPct val="80000"/>
              </a:lnSpc>
            </a:pPr>
            <a:endParaRPr lang="ru-RU" sz="2000" b="1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33796" name="Picture 7" descr="1_w402_h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784725"/>
            <a:ext cx="203358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88913"/>
            <a:ext cx="8215312" cy="5143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>
                <a:solidFill>
                  <a:schemeClr val="hlink"/>
                </a:solidFill>
                <a:latin typeface="Arial" charset="0"/>
              </a:rPr>
              <a:t>            </a:t>
            </a:r>
            <a:r>
              <a:rPr lang="ru-RU" sz="3600" b="1" smtClean="0">
                <a:solidFill>
                  <a:schemeClr val="hlink"/>
                </a:solidFill>
                <a:latin typeface="Arial Unicode MS" pitchFamily="34" charset="-128"/>
              </a:rPr>
              <a:t>«Бути готовим до школи - не означає вміти читати, писати і рахувати.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chemeClr val="hlink"/>
                </a:solidFill>
                <a:latin typeface="Arial Unicode MS" pitchFamily="34" charset="-128"/>
              </a:rPr>
              <a:t> </a:t>
            </a:r>
            <a:r>
              <a:rPr lang="ru-RU" sz="3600" b="1" smtClean="0">
                <a:solidFill>
                  <a:schemeClr val="hlink"/>
                </a:solidFill>
                <a:latin typeface="Arial" charset="0"/>
              </a:rPr>
              <a:t>             </a:t>
            </a:r>
            <a:r>
              <a:rPr lang="ru-RU" sz="3600" b="1" smtClean="0">
                <a:solidFill>
                  <a:schemeClr val="hlink"/>
                </a:solidFill>
                <a:latin typeface="Arial Unicode MS" pitchFamily="34" charset="-128"/>
              </a:rPr>
              <a:t>Бути готовим до школи - означає бути готовим всьому цьому навчитися.»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chemeClr val="hlink"/>
                </a:solidFill>
                <a:latin typeface="Arial Unicode MS" pitchFamily="34" charset="-128"/>
              </a:rPr>
              <a:t>                                                                                                    </a:t>
            </a:r>
            <a:r>
              <a:rPr lang="ru-RU" sz="3600" b="1" i="1" smtClean="0">
                <a:solidFill>
                  <a:schemeClr val="hlink"/>
                </a:solidFill>
                <a:latin typeface="Arial Unicode MS" pitchFamily="34" charset="-128"/>
              </a:rPr>
              <a:t>Венгер Л. А.</a:t>
            </a:r>
          </a:p>
          <a:p>
            <a:endParaRPr lang="ru-RU" b="1" smtClean="0">
              <a:latin typeface="Arial Unicode MS" pitchFamily="34" charset="-128"/>
            </a:endParaRPr>
          </a:p>
        </p:txBody>
      </p:sp>
      <p:pic>
        <p:nvPicPr>
          <p:cNvPr id="15362" name="Picture 4" descr="0_6d471_1e56358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141663"/>
            <a:ext cx="35083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5940425" y="981075"/>
            <a:ext cx="2994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sz="2400">
              <a:latin typeface="Calibri" pitchFamily="34" charset="0"/>
            </a:endParaRPr>
          </a:p>
        </p:txBody>
      </p:sp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2286000" y="118586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819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uk-UA" sz="4000" b="1" smtClean="0">
                <a:solidFill>
                  <a:schemeClr val="hlink"/>
                </a:solidFill>
                <a:latin typeface="Times New Roman" pitchFamily="18" charset="0"/>
              </a:rPr>
              <a:t>Правила адаптації</a:t>
            </a:r>
            <a:endParaRPr lang="ru-RU" sz="40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4820" name="Rectangle 5"/>
          <p:cNvSpPr>
            <a:spLocks noGrp="1"/>
          </p:cNvSpPr>
          <p:nvPr>
            <p:ph type="body" idx="4294967295"/>
          </p:nvPr>
        </p:nvSpPr>
        <p:spPr>
          <a:xfrm>
            <a:off x="395288" y="981075"/>
            <a:ext cx="8215312" cy="5143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•  He віднімай чужого, але і своє не віддавай. </a:t>
            </a:r>
            <a:b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•  Попросять - дай, намагаються відняти - намагайся захиститись. </a:t>
            </a:r>
            <a:b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•  Не бийся без причини. </a:t>
            </a:r>
            <a:b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•  Кличуть грати - йди, не кличуть - спитай дозволу грати разом, це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   не соромно. </a:t>
            </a:r>
            <a:b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•  Грай чесно, не підводь своїх товаришів. </a:t>
            </a:r>
            <a:b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•  Не дражни нікого, не випрошуй нічого. Два рази нікого ні про що не  проси. </a:t>
            </a:r>
            <a:b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•  Через оцінки не плач, з учителем не сперечайся </a:t>
            </a:r>
            <a:r>
              <a:rPr lang="uk-UA" sz="1800" b="1" smtClean="0">
                <a:solidFill>
                  <a:srgbClr val="990000"/>
                </a:solidFill>
                <a:latin typeface="Times New Roman" pitchFamily="18" charset="0"/>
              </a:rPr>
              <a:t>і</a:t>
            </a: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 не ображайся.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   Намагайся все робити вчасно і думай про добрі результати, вони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   обов'язково в тебе будуть. </a:t>
            </a:r>
            <a:b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•  Не ябедничай і не наговорюй ні на кого. </a:t>
            </a:r>
            <a:b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•  Намагайся бути акуратним. </a:t>
            </a:r>
            <a:b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•  Частіше кажи: давай дружити, давай грати, давай разом підемо додому. </a:t>
            </a:r>
            <a:b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•  Пам'ятай: ти не кращий за всіх, ти не гірший за всіх.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 Ти - неповторний для самого себе, батьків, учителів, друзів!</a:t>
            </a:r>
          </a:p>
          <a:p>
            <a:pPr>
              <a:lnSpc>
                <a:spcPct val="80000"/>
              </a:lnSpc>
            </a:pPr>
            <a:endParaRPr lang="ru-RU" sz="1800" b="1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34821" name="Picture 7" descr="26094_School_Univer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5013325"/>
            <a:ext cx="1652587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Ознаки адаптації:</a:t>
            </a:r>
            <a:r>
              <a:rPr lang="ru-RU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• Діти перебувають у  спокійному,врівноваженому стані;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 • На уроках стримані та уважні;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 • На перервах жваві та рухливі;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 • Виявляють інтерес до нових людей. Як дорослих, так і однолітків;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 • Зацікавлено оглядають інтер’єр школи, вивчають розташування приміщень;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 • Спостерігають за старшокласниками;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 • Через тиждень вже добре орієнтуються в школі, демонструють свою орієнтаційну обізнаність батькам; </a:t>
            </a:r>
          </a:p>
        </p:txBody>
      </p:sp>
      <p:pic>
        <p:nvPicPr>
          <p:cNvPr id="35843" name="Picture 4" descr="Рисунок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25" y="5291138"/>
            <a:ext cx="1730375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404813"/>
            <a:ext cx="8215312" cy="5143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 </a:t>
            </a:r>
            <a:r>
              <a:rPr lang="ru-RU" sz="2400" b="1" smtClean="0">
                <a:solidFill>
                  <a:srgbClr val="990000"/>
                </a:solidFill>
                <a:latin typeface="Times New Roman" pitchFamily="18" charset="0"/>
              </a:rPr>
              <a:t>• Добре розуміють і з готовністю виконують вимоги вчителя, не очікуючи заохочення;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  <a:latin typeface="Times New Roman" pitchFamily="18" charset="0"/>
              </a:rPr>
              <a:t> • Водночас позитивне оцінювання дитини, її дій, вчинків, результатів навчання є стимулом для підвищення її активності;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  <a:latin typeface="Times New Roman" pitchFamily="18" charset="0"/>
              </a:rPr>
              <a:t> • Негативна оцінка сприймається адекватно;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  <a:latin typeface="Times New Roman" pitchFamily="18" charset="0"/>
              </a:rPr>
              <a:t> • Навчальна діяльність, спілкування мають ініціативний характер;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  <a:latin typeface="Times New Roman" pitchFamily="18" charset="0"/>
              </a:rPr>
              <a:t> • Активні на уроках, самі відповідають і ставлять запитання;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  <a:latin typeface="Times New Roman" pitchFamily="18" charset="0"/>
              </a:rPr>
              <a:t> • Заводять знайомства з учнями інших класів;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  <a:latin typeface="Times New Roman" pitchFamily="18" charset="0"/>
              </a:rPr>
              <a:t> • Проявляють різні види активності (мовленнєву, пізнавальну, рухову тощо)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990000"/>
                </a:solidFill>
                <a:latin typeface="Times New Roman" pitchFamily="18" charset="0"/>
              </a:rPr>
              <a:t> • Успішно засвоюють навчальний матеріал</a:t>
            </a:r>
            <a:r>
              <a:rPr lang="ru-RU" sz="2400" smtClean="0"/>
              <a:t>. </a:t>
            </a:r>
          </a:p>
        </p:txBody>
      </p:sp>
      <p:pic>
        <p:nvPicPr>
          <p:cNvPr id="36866" name="Рисунок 3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-107950" y="4714875"/>
            <a:ext cx="1643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8400" y="5000625"/>
            <a:ext cx="1625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4578350" y="142875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uk-UA" sz="4400">
              <a:latin typeface="Calibri" pitchFamily="34" charset="0"/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uk-UA" sz="4000" b="1" smtClean="0">
                <a:solidFill>
                  <a:schemeClr val="hlink"/>
                </a:solidFill>
                <a:latin typeface="Times New Roman" pitchFamily="18" charset="0"/>
              </a:rPr>
              <a:t>Треба зробити так -</a:t>
            </a:r>
            <a:endParaRPr lang="ru-RU" sz="40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7891" name="Rectangle 4"/>
          <p:cNvSpPr>
            <a:spLocks noGrp="1"/>
          </p:cNvSpPr>
          <p:nvPr>
            <p:ph type="body" idx="4294967295"/>
          </p:nvPr>
        </p:nvSpPr>
        <p:spPr>
          <a:xfrm>
            <a:off x="395288" y="981075"/>
            <a:ext cx="8215312" cy="5143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990000"/>
                </a:solidFill>
                <a:latin typeface="Times New Roman" pitchFamily="18" charset="0"/>
              </a:rPr>
              <a:t>щоб найперші кроки, зроблені кожним малюком у шкільному світі, були для самої дитини і членів його сім'ї радісними і впевненими.</a:t>
            </a:r>
          </a:p>
          <a:p>
            <a:pPr>
              <a:buFontTx/>
              <a:buNone/>
            </a:pPr>
            <a:endParaRPr lang="ru-RU" sz="3600" b="1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37892" name="Picture 5" descr="9a9b3fc27f71a91d5c9d5f73491d77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870325"/>
            <a:ext cx="34226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21067" y="-112734"/>
            <a:ext cx="2233304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учень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550" y="1398577"/>
            <a:ext cx="30485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вчитель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83324" y="1327140"/>
            <a:ext cx="25747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батьки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0400" y="4579947"/>
            <a:ext cx="7522444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спільно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всі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разом,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подолаємо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всі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труднощі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38917" name="Picture 13" descr="Рисунок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765175"/>
            <a:ext cx="179705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5" descr="MC90019859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36838"/>
            <a:ext cx="26543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7" descr="MC900240585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2924175"/>
            <a:ext cx="18224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8" descr="MP900422732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573463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Line 10"/>
          <p:cNvSpPr>
            <a:spLocks noChangeShapeType="1"/>
          </p:cNvSpPr>
          <p:nvPr/>
        </p:nvSpPr>
        <p:spPr bwMode="auto">
          <a:xfrm flipV="1">
            <a:off x="2484438" y="2420938"/>
            <a:ext cx="108108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 flipH="1" flipV="1">
            <a:off x="5508625" y="2276475"/>
            <a:ext cx="144145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2627313" y="3213100"/>
            <a:ext cx="13684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 flipH="1">
            <a:off x="5076825" y="3141663"/>
            <a:ext cx="18002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4643438" y="33575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uk-UA" sz="4000" b="1" smtClean="0">
                <a:solidFill>
                  <a:schemeClr val="hlink"/>
                </a:solidFill>
                <a:latin typeface="Times New Roman" pitchFamily="18" charset="0"/>
              </a:rPr>
              <a:t>Використані джерела:</a:t>
            </a:r>
            <a:endParaRPr lang="ru-RU" sz="40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395288" y="908050"/>
            <a:ext cx="8215312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990000"/>
                </a:solidFill>
                <a:latin typeface="Arial" charset="0"/>
              </a:rPr>
              <a:t>Бєлкін А.С. Основи вікової педагогіки. М., 1991. 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990000"/>
                </a:solidFill>
                <a:latin typeface="Arial" charset="0"/>
              </a:rPr>
              <a:t>Битянова М.Г. Адаптація дитини в школі. М, 1998. 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990000"/>
                </a:solidFill>
                <a:latin typeface="Arial" charset="0"/>
              </a:rPr>
              <a:t>Бугайова М.М. Комфорт молодших школярів в освітній діяльності / / Поч. школа., 2004, № 2. 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990000"/>
                </a:solidFill>
                <a:latin typeface="Arial" charset="0"/>
              </a:rPr>
              <a:t> Варламова А.Я. Шкільна адаптація. Волгоград, 2005.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990000"/>
                </a:solidFill>
                <a:latin typeface="Arial" charset="0"/>
              </a:rPr>
              <a:t>Ніконенко В. До Адаптація першокласників до школи. / / Інтернет-ресурс: Netparents. ru., 02.10 2006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990000"/>
                </a:solidFill>
                <a:latin typeface="Arial" charset="0"/>
              </a:rPr>
              <a:t>Особливості психічного розвитку дітей 6 - 7 літнього віку. / Під ред.Д.Б. Ельконіна, А.Л. Венгера / М. 1988.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990000"/>
                </a:solidFill>
                <a:latin typeface="Arial" charset="0"/>
              </a:rPr>
              <a:t>Платонова А.А. Успішне завтра майбутнього першокласника / / Поч. школа., 2005, № 5.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>
                <a:solidFill>
                  <a:srgbClr val="990000"/>
                </a:solidFill>
                <a:latin typeface="Arial" charset="0"/>
              </a:rPr>
              <a:t>Тишко Ірина «Педагогічна адаптація першокласників до навчання в школі: поради для батьків»</a:t>
            </a:r>
            <a:r>
              <a:rPr lang="ru-RU" sz="1900" smtClean="0">
                <a:latin typeface="Arial" charset="0"/>
              </a:rPr>
              <a:t> </a:t>
            </a:r>
            <a:r>
              <a:rPr lang="en-US" sz="1900" smtClean="0">
                <a:latin typeface="Lucida Sans" pitchFamily="34" charset="0"/>
                <a:hlinkClick r:id="rId2"/>
              </a:rPr>
              <a:t>http://inmukachevo.com.ua/novini-suspilstva/927-pedagogichna-adaptacija-pershoklasnikiv-do-navchannja-v-shkoli-poradi-dlja-batkiv.html</a:t>
            </a:r>
            <a:endParaRPr lang="uk-UA" sz="1900" smtClean="0">
              <a:latin typeface="Arial" charset="0"/>
            </a:endParaRPr>
          </a:p>
          <a:p>
            <a:pPr>
              <a:buFontTx/>
              <a:buNone/>
            </a:pPr>
            <a:endParaRPr lang="ru-RU" sz="2800" smtClean="0"/>
          </a:p>
        </p:txBody>
      </p:sp>
      <p:pic>
        <p:nvPicPr>
          <p:cNvPr id="39939" name="Picture 4" descr="stock-vector-pile-of-school-books-with-professor-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7113" y="5245100"/>
            <a:ext cx="176688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ru-RU" sz="4800" b="1" smtClean="0">
                <a:solidFill>
                  <a:schemeClr val="hlink"/>
                </a:solidFill>
                <a:latin typeface="Times New Roman" pitchFamily="18" charset="0"/>
              </a:rPr>
              <a:t>Адаптація </a:t>
            </a:r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95288" y="1557338"/>
            <a:ext cx="8351837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3300"/>
                </a:solidFill>
                <a:latin typeface="Times New Roman" pitchFamily="18" charset="0"/>
              </a:rPr>
              <a:t>     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 Адаптація</a:t>
            </a:r>
            <a:r>
              <a:rPr lang="ru-RU" sz="3200" b="1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-     </a:t>
            </a: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це процес звикання до</a:t>
            </a:r>
          </a:p>
          <a:p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                                      нових  шкільних умов</a:t>
            </a:r>
          </a:p>
          <a:p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  <a:p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Від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благополучного протікання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цього періоду залежить все подальше шкільне життя  дитини - </a:t>
            </a:r>
            <a:r>
              <a:rPr lang="uk-UA" sz="2800" b="1">
                <a:solidFill>
                  <a:srgbClr val="990000"/>
                </a:solidFill>
                <a:latin typeface="Times New Roman" pitchFamily="18" charset="0"/>
              </a:rPr>
              <a:t>її</a:t>
            </a: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 мотивація до навчання, її здоров'я, її комфорт, її ставлення до інших</a:t>
            </a:r>
            <a:r>
              <a:rPr lang="ru-RU" sz="2800" b="1">
                <a:latin typeface="Times New Roman" pitchFamily="18" charset="0"/>
              </a:rPr>
              <a:t> .</a:t>
            </a:r>
          </a:p>
        </p:txBody>
      </p:sp>
      <p:pic>
        <p:nvPicPr>
          <p:cNvPr id="16387" name="Picture 7" descr="D:\My Documents\рисунки и фотграфии\school2180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892675"/>
            <a:ext cx="2201862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Шкільна адаптація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990000"/>
                </a:solidFill>
                <a:latin typeface="Times New Roman" pitchFamily="18" charset="0"/>
              </a:rPr>
              <a:t>розуміється як пристосування дитини до нової системи соціальних умов, нових відносин, вимог, видів діяльності, режиму життєдіяльності</a:t>
            </a:r>
            <a:r>
              <a:rPr lang="ru-RU" b="1" smtClean="0">
                <a:latin typeface="Times New Roman" pitchFamily="18" charset="0"/>
              </a:rPr>
              <a:t>.</a:t>
            </a:r>
          </a:p>
        </p:txBody>
      </p:sp>
      <p:pic>
        <p:nvPicPr>
          <p:cNvPr id="17411" name="Рисунок 4"/>
          <p:cNvPicPr>
            <a:picLocks noChangeAspect="1" noChangeArrowheads="1"/>
          </p:cNvPicPr>
          <p:nvPr/>
        </p:nvPicPr>
        <p:blipFill>
          <a:blip r:embed="rId2"/>
          <a:srcRect b="7143"/>
          <a:stretch>
            <a:fillRect/>
          </a:stretch>
        </p:blipFill>
        <p:spPr bwMode="auto">
          <a:xfrm>
            <a:off x="1619250" y="2786063"/>
            <a:ext cx="664368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uk-UA" b="1" smtClean="0">
                <a:solidFill>
                  <a:schemeClr val="hlink"/>
                </a:solidFill>
                <a:latin typeface="Times New Roman" pitchFamily="18" charset="0"/>
              </a:rPr>
              <a:t>Форми шкільної адаптації:</a:t>
            </a:r>
            <a:endParaRPr lang="ru-RU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smtClean="0">
                <a:solidFill>
                  <a:srgbClr val="990000"/>
                </a:solidFill>
                <a:latin typeface="Times New Roman" pitchFamily="18" charset="0"/>
              </a:rPr>
              <a:t>Психологічна адаптація</a:t>
            </a:r>
          </a:p>
          <a:p>
            <a:r>
              <a:rPr lang="uk-UA" b="1" smtClean="0">
                <a:solidFill>
                  <a:srgbClr val="990000"/>
                </a:solidFill>
                <a:latin typeface="Times New Roman" pitchFamily="18" charset="0"/>
              </a:rPr>
              <a:t>Біологічна адаптація</a:t>
            </a:r>
          </a:p>
          <a:p>
            <a:r>
              <a:rPr lang="uk-UA" b="1" smtClean="0">
                <a:solidFill>
                  <a:srgbClr val="990000"/>
                </a:solidFill>
                <a:latin typeface="Times New Roman" pitchFamily="18" charset="0"/>
              </a:rPr>
              <a:t>Соціальна адаптація</a:t>
            </a:r>
            <a:endParaRPr lang="ru-RU" b="1" smtClean="0">
              <a:solidFill>
                <a:srgbClr val="9900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uk-UA" b="1" smtClean="0">
                <a:solidFill>
                  <a:srgbClr val="990000"/>
                </a:solidFill>
                <a:latin typeface="Times New Roman" pitchFamily="18" charset="0"/>
              </a:rPr>
              <a:t>    </a:t>
            </a:r>
            <a:endParaRPr lang="ru-RU" b="1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18435" name="Рисунок 15" descr="http://img-fotki.yandex.ru/get/3700/shaf-bulat.3/0_3ad3b_3723564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060575"/>
            <a:ext cx="2573337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89363"/>
            <a:ext cx="25654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09 0.19745 L 0.10191 -0.1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 bwMode="auto">
          <a:xfrm>
            <a:off x="395288" y="260350"/>
            <a:ext cx="8215312" cy="714375"/>
          </a:xfrm>
        </p:spPr>
        <p:txBody>
          <a:bodyPr/>
          <a:lstStyle/>
          <a:p>
            <a:r>
              <a:rPr lang="uk-UA" sz="4000" b="1" smtClean="0">
                <a:solidFill>
                  <a:schemeClr val="hlink"/>
                </a:solidFill>
                <a:latin typeface="Times New Roman" pitchFamily="18" charset="0"/>
              </a:rPr>
              <a:t>Психологічна адаптація</a:t>
            </a:r>
            <a:br>
              <a:rPr lang="uk-UA" sz="4000" b="1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ru-RU" sz="40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539750" y="620713"/>
            <a:ext cx="8215313" cy="5143500"/>
          </a:xfrm>
        </p:spPr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  <a:latin typeface="Times New Roman" pitchFamily="18" charset="0"/>
              </a:rPr>
              <a:t>це входження до нової системи вимог, пов'язаних з виконанням навчальної діяльності.</a:t>
            </a:r>
          </a:p>
          <a:p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Процес взаємодії особистості й середовища полягає в пошуку й використанні адекватних способів задоволення основних її потреб, до яких належать потреба в безпеці, фізіологічні потреби (у їжі, сні, відпочинку тощо), потреба в прийнятті та любові, у визнанні та повазі, у самовираженні й у розвитку. </a:t>
            </a:r>
          </a:p>
        </p:txBody>
      </p:sp>
      <p:pic>
        <p:nvPicPr>
          <p:cNvPr id="19459" name="Picture 18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4824413"/>
            <a:ext cx="228917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468313" y="692150"/>
            <a:ext cx="8175625" cy="55943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b="1" smtClean="0">
                <a:solidFill>
                  <a:schemeClr val="hlink"/>
                </a:solidFill>
                <a:latin typeface="Times New Roman" pitchFamily="18" charset="0"/>
              </a:rPr>
              <a:t>це пристосування до нового режиму навчання й життя.</a:t>
            </a:r>
          </a:p>
          <a:p>
            <a:r>
              <a:rPr lang="ru-RU" b="1" smtClean="0">
                <a:solidFill>
                  <a:srgbClr val="990000"/>
                </a:solidFill>
              </a:rPr>
              <a:t>Життя суперечливе,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990000"/>
                </a:solidFill>
              </a:rPr>
              <a:t>   малопередбачуване: не встиг пристосуватися відчути стабільність існування, як трапляється таке, що докорінно змінює плани, суттєво впливає на самопочуття, змушує пристосовуватися до нового й незвичного.</a:t>
            </a:r>
          </a:p>
        </p:txBody>
      </p:sp>
      <p:sp>
        <p:nvSpPr>
          <p:cNvPr id="20482" name="Rectang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uk-UA" sz="4000" b="1" smtClean="0">
                <a:solidFill>
                  <a:schemeClr val="hlink"/>
                </a:solidFill>
                <a:latin typeface="Times New Roman" pitchFamily="18" charset="0"/>
              </a:rPr>
              <a:t>Біологічна адаптація</a:t>
            </a:r>
            <a:r>
              <a:rPr lang="uk-UA" sz="3200" b="1" smtClean="0">
                <a:solidFill>
                  <a:srgbClr val="990000"/>
                </a:solidFill>
                <a:latin typeface="Times New Roman" pitchFamily="18" charset="0"/>
              </a:rPr>
              <a:t/>
            </a:r>
            <a:br>
              <a:rPr lang="uk-UA" sz="3200" b="1" smtClean="0">
                <a:solidFill>
                  <a:srgbClr val="990000"/>
                </a:solidFill>
                <a:latin typeface="Times New Roman" pitchFamily="18" charset="0"/>
              </a:rPr>
            </a:br>
            <a:endParaRPr lang="ru-RU" sz="3200" b="1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20483" name="Picture 6" descr="0_5c527_a8d557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419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uk-UA" sz="4000" b="1" smtClean="0">
                <a:solidFill>
                  <a:schemeClr val="hlink"/>
                </a:solidFill>
                <a:latin typeface="Times New Roman" pitchFamily="18" charset="0"/>
              </a:rPr>
              <a:t>Соціальна адаптація</a:t>
            </a: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ru-RU" sz="40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79388" y="692150"/>
            <a:ext cx="8215312" cy="5143500"/>
          </a:xfrm>
        </p:spPr>
        <p:txBody>
          <a:bodyPr/>
          <a:lstStyle/>
          <a:p>
            <a:r>
              <a:rPr lang="ru-RU" b="1" smtClean="0">
                <a:solidFill>
                  <a:schemeClr val="hlink"/>
                </a:solidFill>
                <a:latin typeface="Times New Roman" pitchFamily="18" charset="0"/>
              </a:rPr>
              <a:t>це процес входження до учнівського колективу.</a:t>
            </a:r>
            <a:r>
              <a:rPr lang="ru-RU" b="1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  <a:p>
            <a:endParaRPr lang="ru-RU" b="1" smtClean="0">
              <a:solidFill>
                <a:srgbClr val="990000"/>
              </a:solidFill>
              <a:latin typeface="Times New Roman" pitchFamily="18" charset="0"/>
            </a:endParaRPr>
          </a:p>
          <a:p>
            <a:r>
              <a:rPr lang="ru-RU" b="1" smtClean="0">
                <a:solidFill>
                  <a:srgbClr val="990000"/>
                </a:solidFill>
                <a:latin typeface="Times New Roman" pitchFamily="18" charset="0"/>
              </a:rPr>
              <a:t>Першокласник повинен пристосуватись до вимог тих соціальних груп, що характерні для школи (учнівська група, вчителі, інші класи тощо).</a:t>
            </a:r>
          </a:p>
          <a:p>
            <a:endParaRPr lang="ru-RU" b="1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21507" name="Picture 7" descr="64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868863"/>
            <a:ext cx="23288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/>
          </p:nvPr>
        </p:nvSpPr>
        <p:spPr bwMode="auto">
          <a:xfrm>
            <a:off x="107950" y="285750"/>
            <a:ext cx="8928100" cy="2566988"/>
          </a:xfrm>
        </p:spPr>
        <p:txBody>
          <a:bodyPr/>
          <a:lstStyle/>
          <a:p>
            <a:r>
              <a:rPr lang="ru-RU" sz="4800" b="1" smtClean="0">
                <a:solidFill>
                  <a:schemeClr val="hlink"/>
                </a:solidFill>
                <a:latin typeface="Times New Roman" pitchFamily="18" charset="0"/>
              </a:rPr>
              <a:t>Адаптаційний період поділяється на рівні :</a:t>
            </a:r>
          </a:p>
        </p:txBody>
      </p:sp>
      <p:pic>
        <p:nvPicPr>
          <p:cNvPr id="22530" name="Picture 5" descr="0_6cdc4_ca4786b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4923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0_802da_ebcb8d51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263900"/>
            <a:ext cx="396557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2831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10283180</Template>
  <TotalTime>476</TotalTime>
  <Words>1117</Words>
  <Application>Microsoft Office PowerPoint</Application>
  <PresentationFormat>Экран (4:3)</PresentationFormat>
  <Paragraphs>118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Segoe Script</vt:lpstr>
      <vt:lpstr>Segoe UI</vt:lpstr>
      <vt:lpstr>Calibri</vt:lpstr>
      <vt:lpstr>Arial Unicode MS</vt:lpstr>
      <vt:lpstr>Times New Roman</vt:lpstr>
      <vt:lpstr>Lucida Sans</vt:lpstr>
      <vt:lpstr>10283180</vt:lpstr>
      <vt:lpstr>Слайд 1</vt:lpstr>
      <vt:lpstr>Слайд 2</vt:lpstr>
      <vt:lpstr>Адаптація </vt:lpstr>
      <vt:lpstr>Шкільна адаптація</vt:lpstr>
      <vt:lpstr>Форми шкільної адаптації:</vt:lpstr>
      <vt:lpstr>Психологічна адаптація </vt:lpstr>
      <vt:lpstr>Біологічна адаптація </vt:lpstr>
      <vt:lpstr>Соціальна адаптація </vt:lpstr>
      <vt:lpstr>Адаптаційний період поділяється на рівні :</vt:lpstr>
      <vt:lpstr>Високий рівень адаптації</vt:lpstr>
      <vt:lpstr>Середній рівень адаптації</vt:lpstr>
      <vt:lpstr>Низький рівень адаптації</vt:lpstr>
      <vt:lpstr>Дезадаптація </vt:lpstr>
      <vt:lpstr>Ознаки дезадаптації </vt:lpstr>
      <vt:lpstr>Причини дезадаптації:</vt:lpstr>
      <vt:lpstr>Слайд 16</vt:lpstr>
      <vt:lpstr>Слайд 17</vt:lpstr>
      <vt:lpstr>Стилі пристосування дитини до середовища</vt:lpstr>
      <vt:lpstr>Щоб дитина краще адаптувалась потрібно: </vt:lpstr>
      <vt:lpstr>Правила адаптації</vt:lpstr>
      <vt:lpstr>Ознаки адаптації: </vt:lpstr>
      <vt:lpstr>Слайд 22</vt:lpstr>
      <vt:lpstr>Треба зробити так -</vt:lpstr>
      <vt:lpstr>Слайд 24</vt:lpstr>
      <vt:lpstr>Використані джерела: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keywords>Корпорация Майкрософт</cp:keywords>
  <dc:description>Корпорация Майкрософт</dc:description>
  <cp:lastModifiedBy>Татьяна</cp:lastModifiedBy>
  <cp:revision>22</cp:revision>
  <dcterms:created xsi:type="dcterms:W3CDTF">2010-03-24T17:23:23Z</dcterms:created>
  <dcterms:modified xsi:type="dcterms:W3CDTF">2012-10-25T12:03:37Z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TC102831801049</vt:lpwstr>
  </property>
</Properties>
</file>