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0" r:id="rId7"/>
    <p:sldId id="262" r:id="rId8"/>
    <p:sldId id="267" r:id="rId9"/>
    <p:sldId id="279" r:id="rId10"/>
    <p:sldId id="280" r:id="rId11"/>
    <p:sldId id="263" r:id="rId12"/>
    <p:sldId id="264" r:id="rId13"/>
    <p:sldId id="274" r:id="rId14"/>
    <p:sldId id="275" r:id="rId15"/>
    <p:sldId id="276" r:id="rId16"/>
    <p:sldId id="268" r:id="rId17"/>
    <p:sldId id="272" r:id="rId18"/>
    <p:sldId id="269" r:id="rId19"/>
    <p:sldId id="270" r:id="rId20"/>
    <p:sldId id="271" r:id="rId21"/>
    <p:sldId id="277" r:id="rId22"/>
    <p:sldId id="273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0066"/>
    <a:srgbClr val="FFFF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DADF-9358-4D0F-BB4C-B2E439D3BD21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D186-802D-4583-840B-3374D1788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F674-5A2A-45BD-953E-7C1B6BEADC4B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9B37-A4EB-4CE8-A9EB-EE9A38B2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0DF5-66D4-4815-87B6-AC8457FE583F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5F3E-59AB-4AB3-AC95-F35CDD8A0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CFB4-C159-4A29-AF1B-6E5FA7BA5487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0A72-2729-4406-B1D8-35A8A3096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36F0-4F13-4C6A-8BD4-17ECED8ACED7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D551-8936-4130-A26C-70DB2F0C9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F408-556E-4EDD-A073-2933882A6F6A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740F-F9F2-4FF6-BEFC-B5E1E1A4D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D1FD-B20C-4913-AD65-FDA9E6A80CFB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E93-D469-45F0-92E6-DED171F6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CA83-3C40-4614-9608-FD45162AA999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37DF-B48E-4ED6-B06B-EE846D160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0784-9A47-4CA3-8DAA-E9F716A236A8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1936-0FBF-4810-9969-9703DD21E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BBD8-1377-4B7C-8FDC-5FB9F934A804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7BF6-F330-4A39-9CE7-6A189E3D0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73D6-3223-42EA-8DDE-594686082951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07C1-A62E-43F7-970D-60E8452C6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071BFA-4A03-4EC9-B456-A275AEA8512C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96994-8BBF-4060-AECE-0E10CB5E0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tro.org/donetsk/society/news/257709/" TargetMode="External"/><Relationship Id="rId13" Type="http://schemas.openxmlformats.org/officeDocument/2006/relationships/hyperlink" Target="http://www.bestpeopleofrussia.ru/persona/Georgiy-Sedov/" TargetMode="External"/><Relationship Id="rId18" Type="http://schemas.openxmlformats.org/officeDocument/2006/relationships/hyperlink" Target="http://ru.wikipedia.org/wiki/%D0%A1%D0%BE%D1%81%D1%8E%D1%80%D0%B0,_%D0%92%D0%BB%D0%B0%D0%B4%D0%B8%D0%BC%D0%B8%D1%80_%D0%9D%D0%B8%D0%BA%D0%BE%D0%BB%D0%B0%D0%B5%D0%B2%D0%B8%D1%87" TargetMode="External"/><Relationship Id="rId26" Type="http://schemas.openxmlformats.org/officeDocument/2006/relationships/hyperlink" Target="http://alldonetsk.info/sites/default/files/image/otdyh/philharmonic.jpg" TargetMode="External"/><Relationship Id="rId3" Type="http://schemas.openxmlformats.org/officeDocument/2006/relationships/hyperlink" Target="http://donetsk.ukrgold.net/page/1596/" TargetMode="External"/><Relationship Id="rId21" Type="http://schemas.openxmlformats.org/officeDocument/2006/relationships/hyperlink" Target="http://image.rus.newsru.ua/pict/id/large/224044_20101007172250.jpg" TargetMode="External"/><Relationship Id="rId7" Type="http://schemas.openxmlformats.org/officeDocument/2006/relationships/hyperlink" Target="http://img-fotki.yandex.ru/get/5314/54496311.1b/0_57e77_73a38660_XL.jpg" TargetMode="External"/><Relationship Id="rId12" Type="http://schemas.openxmlformats.org/officeDocument/2006/relationships/hyperlink" Target="http://kuinje.ru/kuinji_photo/kuinji9.php" TargetMode="External"/><Relationship Id="rId17" Type="http://schemas.openxmlformats.org/officeDocument/2006/relationships/hyperlink" Target="http://uk.wikipedia.org/wiki/%D0%A4%D0%B0%D0%B9%D0%BB:Stus_vasyl.JPG" TargetMode="External"/><Relationship Id="rId25" Type="http://schemas.openxmlformats.org/officeDocument/2006/relationships/hyperlink" Target="http://persons-today.com/userfiles/Image/small/picture177.jpg" TargetMode="External"/><Relationship Id="rId2" Type="http://schemas.openxmlformats.org/officeDocument/2006/relationships/hyperlink" Target="http://www.ua.all.biz/regions/?fuseaction=adm_oda.showSection&amp;rgn_id=24&amp;sc_id=1" TargetMode="External"/><Relationship Id="rId16" Type="http://schemas.openxmlformats.org/officeDocument/2006/relationships/hyperlink" Target="http://ru.wikipedia.org/wiki/%D0%91%D0%B5%D1%80%D0%B5%D0%B3%D0%BE%D0%B2%D0%BE%D0%B9,_%D0%93%D0%B5%D0%BE%D1%80%D0%B3%D0%B8%D0%B9_%D0%A2%D0%B8%D0%BC%D0%BE%D1%84%D0%B5%D0%B5%D0%B2%D0%B8%D1%87" TargetMode="External"/><Relationship Id="rId20" Type="http://schemas.openxmlformats.org/officeDocument/2006/relationships/hyperlink" Target="http://atblog.ru/izvestnye-legkoatlety/pryguny/sergej-bub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gupov.ru/mar/slides/MAR038.jpg" TargetMode="External"/><Relationship Id="rId11" Type="http://schemas.openxmlformats.org/officeDocument/2006/relationships/hyperlink" Target="http://uk.wikipedia.org/wiki/%D0%9A%D0%BE%D1%80%D1%84_%D0%9C%D0%B8%D0%BA%D0%BE%D0%BB%D0%B0_%D0%9E%D0%BB%D0%B5%D0%BA%D1%81%D0%B0%D0%BD%D0%B4%D1%80%D0%BE%D0%B2%D0%B8%D1%87" TargetMode="External"/><Relationship Id="rId24" Type="http://schemas.openxmlformats.org/officeDocument/2006/relationships/hyperlink" Target="http://commons.wikimedia.org/wiki/File:Donetsk-Solovyanenko.jpg?uselang=ru" TargetMode="External"/><Relationship Id="rId5" Type="http://schemas.openxmlformats.org/officeDocument/2006/relationships/hyperlink" Target="http://image.tsn.ua/media/images/original/Feb2009/3df5bf2f8c_111221.jpg" TargetMode="External"/><Relationship Id="rId15" Type="http://schemas.openxmlformats.org/officeDocument/2006/relationships/hyperlink" Target="http://ru.wikipedia.org/wiki/%D0%A4%D0%B0%D0%B9%D0%BB:%D0%97%D0%B0%D0%B9%D1%87%D0%B8%D0%BA.jpg" TargetMode="External"/><Relationship Id="rId23" Type="http://schemas.openxmlformats.org/officeDocument/2006/relationships/hyperlink" Target="http://rus.newsru.ua/pict/big/266134.htm" TargetMode="External"/><Relationship Id="rId10" Type="http://schemas.openxmlformats.org/officeDocument/2006/relationships/hyperlink" Target="http://lichnosti.net/photos/1162/12378394956.jpg" TargetMode="External"/><Relationship Id="rId19" Type="http://schemas.openxmlformats.org/officeDocument/2006/relationships/hyperlink" Target="http://upload.wikimedia.org/wikipedia/ru/9/94/%D0%A0%D1%8B%D0%B1%D0%B0%D0%BB%D0%BA%D0%BE_%D0%9D%D0%B8%D0%BA%D0%BE%D0%BB%D0%B0%D0%B9_%D0%90%D0%BB%D0%B5%D0%BA%D1%81%D0%B0%D0%BD%D0%B4%D1%80%D0%BE%D0%B2%D0%B8%D1%87.jpg" TargetMode="External"/><Relationship Id="rId4" Type="http://schemas.openxmlformats.org/officeDocument/2006/relationships/hyperlink" Target="http://dic.academic.ru/pictures/wiki/files/68/Donetsk_dmz_1.jpg" TargetMode="External"/><Relationship Id="rId9" Type="http://schemas.openxmlformats.org/officeDocument/2006/relationships/hyperlink" Target="http://chelduma.ru/images/2011/Mosharov/DetLager/KozhMyach-2.jpg" TargetMode="External"/><Relationship Id="rId14" Type="http://schemas.openxmlformats.org/officeDocument/2006/relationships/hyperlink" Target="http://belcanto.ru/prokofiev.html" TargetMode="External"/><Relationship Id="rId22" Type="http://schemas.openxmlformats.org/officeDocument/2006/relationships/hyperlink" Target="http://www.boxpower.ru/pics.html" TargetMode="External"/><Relationship Id="rId27" Type="http://schemas.openxmlformats.org/officeDocument/2006/relationships/hyperlink" Target="http://foretime.ru/wp-content/uploads/2011/08/shahter-doneck0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7632700" cy="3644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921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      ДОНБАС  -</a:t>
            </a:r>
          </a:p>
          <a:p>
            <a:pPr algn="ctr"/>
            <a:r>
              <a:rPr lang="ru-RU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НАШ РІДНИЙ КРАЙ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787900" y="4941888"/>
            <a:ext cx="41767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                Автор презентації</a:t>
            </a:r>
          </a:p>
          <a:p>
            <a:r>
              <a:rPr lang="uk-UA" b="1"/>
              <a:t>    Сандугей Тетяна Олександрівна</a:t>
            </a:r>
            <a:endParaRPr lang="ru-RU" b="1"/>
          </a:p>
          <a:p>
            <a:r>
              <a:rPr lang="ru-RU" b="1"/>
              <a:t>        вчитель початкових класів</a:t>
            </a:r>
          </a:p>
          <a:p>
            <a:r>
              <a:rPr lang="uk-UA" b="1"/>
              <a:t>       загальноосвітньої школи </a:t>
            </a:r>
            <a:r>
              <a:rPr lang="en-US" b="1"/>
              <a:t>I-II </a:t>
            </a:r>
            <a:r>
              <a:rPr lang="uk-UA" b="1"/>
              <a:t>               </a:t>
            </a:r>
          </a:p>
          <a:p>
            <a:r>
              <a:rPr lang="uk-UA" b="1"/>
              <a:t>                     </a:t>
            </a:r>
            <a:r>
              <a:rPr lang="en-US" b="1"/>
              <a:t>c</a:t>
            </a:r>
            <a:r>
              <a:rPr lang="uk-UA" b="1"/>
              <a:t>тупенів  </a:t>
            </a:r>
          </a:p>
          <a:p>
            <a:r>
              <a:rPr lang="uk-UA" b="1"/>
              <a:t>                інтернату № 3 </a:t>
            </a:r>
            <a:endParaRPr lang="ru-RU" b="1"/>
          </a:p>
        </p:txBody>
      </p:sp>
      <p:pic>
        <p:nvPicPr>
          <p:cNvPr id="2062" name="Picture 14" descr="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16338"/>
            <a:ext cx="3652838" cy="2959100"/>
          </a:xfrm>
          <a:prstGeom prst="rect">
            <a:avLst/>
          </a:prstGeom>
          <a:noFill/>
        </p:spPr>
      </p:pic>
      <p:pic>
        <p:nvPicPr>
          <p:cNvPr id="20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516563"/>
            <a:ext cx="11699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8" descr="M:\клуб ОФОРМИТЕЛЬ\УКРАИНСКИЕ\kalin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0"/>
            <a:ext cx="18716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8" descr="M:\клуб ОФОРМИТЕЛЬ\УКРАИНСКИЕ\kalin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2338" y="3068638"/>
            <a:ext cx="18716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крейд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3879850" cy="2909887"/>
          </a:xfrm>
          <a:prstGeom prst="rect">
            <a:avLst/>
          </a:prstGeom>
          <a:noFill/>
        </p:spPr>
      </p:pic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179388" y="3213100"/>
            <a:ext cx="4427537" cy="3644900"/>
          </a:xfrm>
          <a:prstGeom prst="wedgeRoundRectCallout">
            <a:avLst>
              <a:gd name="adj1" fmla="val 21532"/>
              <a:gd name="adj2" fmla="val -56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>
                <a:solidFill>
                  <a:srgbClr val="FFFFFF"/>
                </a:solidFill>
              </a:rPr>
              <a:t>Крейдова флора — єдина ділянка в Україні, де взяті під охорону природні бори з сосною крейдовою.</a:t>
            </a:r>
          </a:p>
          <a:p>
            <a:r>
              <a:rPr lang="ru-RU" b="1">
                <a:solidFill>
                  <a:srgbClr val="FFFFFF"/>
                </a:solidFill>
              </a:rPr>
              <a:t>Крейдова флора — унікальне з точки зору ботаніки місце. Тут рослини, які у всьому світі зустрічаються тільки на крейдяних відшаруваннях ростуть разом рослинами гірських, хвойних і широколистяних лісів.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116013" y="260350"/>
            <a:ext cx="216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Крейдова флора</a:t>
            </a:r>
            <a:r>
              <a:rPr lang="ru-RU"/>
              <a:t> </a:t>
            </a:r>
          </a:p>
        </p:txBody>
      </p:sp>
      <p:pic>
        <p:nvPicPr>
          <p:cNvPr id="73739" name="Picture 11" descr="хомсте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363" y="3716338"/>
            <a:ext cx="4465637" cy="2595562"/>
          </a:xfrm>
          <a:prstGeom prst="rect">
            <a:avLst/>
          </a:prstGeom>
          <a:noFill/>
        </p:spPr>
      </p:pic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4859338" y="981075"/>
            <a:ext cx="3673475" cy="2305050"/>
          </a:xfrm>
          <a:prstGeom prst="wedgeRoundRectCallout">
            <a:avLst>
              <a:gd name="adj1" fmla="val 218"/>
              <a:gd name="adj2" fmla="val 68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Хомутовський степ — єдина збережена ділянка різнотравно-типчаково-ковилових степів Приазов'я.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5867400" y="3860800"/>
            <a:ext cx="240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Хомутовський степ</a:t>
            </a:r>
          </a:p>
        </p:txBody>
      </p:sp>
      <p:pic>
        <p:nvPicPr>
          <p:cNvPr id="737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420938"/>
            <a:ext cx="15287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</a:rPr>
              <a:t>ВЕЛИКІ  ПІДПРИЄМСТВА  ОБЛАСТІ</a:t>
            </a:r>
          </a:p>
        </p:txBody>
      </p:sp>
      <p:pic>
        <p:nvPicPr>
          <p:cNvPr id="29700" name="Picture 4" descr="МАрМ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4502150" cy="3663950"/>
          </a:xfrm>
          <a:prstGeom prst="rect">
            <a:avLst/>
          </a:prstGeom>
          <a:noFill/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50825" y="5445125"/>
            <a:ext cx="4176713" cy="1081088"/>
          </a:xfrm>
          <a:prstGeom prst="wedgeRoundRectCallout">
            <a:avLst>
              <a:gd name="adj1" fmla="val -2148"/>
              <a:gd name="adj2" fmla="val -130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Маріупольський металургійний</a:t>
            </a:r>
          </a:p>
          <a:p>
            <a:pPr algn="ctr"/>
            <a:endParaRPr lang="ru-RU" b="1">
              <a:solidFill>
                <a:srgbClr val="FFFFFF"/>
              </a:solidFill>
            </a:endParaRPr>
          </a:p>
          <a:p>
            <a:pPr algn="ctr"/>
            <a:r>
              <a:rPr lang="ru-RU" b="1">
                <a:solidFill>
                  <a:srgbClr val="FFFFFF"/>
                </a:solidFill>
              </a:rPr>
              <a:t> комбінат імені Ілліча</a:t>
            </a:r>
          </a:p>
        </p:txBody>
      </p:sp>
      <p:pic>
        <p:nvPicPr>
          <p:cNvPr id="29702" name="Picture 6" descr="ДМ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3490913"/>
            <a:ext cx="4491037" cy="3367087"/>
          </a:xfrm>
          <a:prstGeom prst="rect">
            <a:avLst/>
          </a:prstGeom>
          <a:noFill/>
        </p:spPr>
      </p:pic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5076825" y="1125538"/>
            <a:ext cx="3781425" cy="1258887"/>
          </a:xfrm>
          <a:prstGeom prst="wedgeRoundRectCallout">
            <a:avLst>
              <a:gd name="adj1" fmla="val 9657"/>
              <a:gd name="adj2" fmla="val 135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>
                <a:solidFill>
                  <a:srgbClr val="FFFFFF"/>
                </a:solidFill>
              </a:rPr>
              <a:t>      Донецький (Юзівський)</a:t>
            </a:r>
          </a:p>
          <a:p>
            <a:endParaRPr lang="ru-RU" b="1">
              <a:solidFill>
                <a:srgbClr val="FFFFFF"/>
              </a:solidFill>
            </a:endParaRPr>
          </a:p>
          <a:p>
            <a:r>
              <a:rPr lang="ru-RU" b="1">
                <a:solidFill>
                  <a:srgbClr val="FFFFFF"/>
                </a:solidFill>
              </a:rPr>
              <a:t>         металургійний завод</a:t>
            </a:r>
            <a:r>
              <a:rPr lang="ru-RU"/>
              <a:t>   </a:t>
            </a:r>
          </a:p>
        </p:txBody>
      </p:sp>
      <p:pic>
        <p:nvPicPr>
          <p:cNvPr id="297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781300"/>
            <a:ext cx="15287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nkm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4425950" cy="3321050"/>
          </a:xfrm>
          <a:prstGeom prst="rect">
            <a:avLst/>
          </a:prstGeom>
          <a:noFill/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50825" y="4508500"/>
            <a:ext cx="3241675" cy="1657350"/>
          </a:xfrm>
          <a:prstGeom prst="wedgeRoundRectCallout">
            <a:avLst>
              <a:gd name="adj1" fmla="val -3329"/>
              <a:gd name="adj2" fmla="val -89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Новокраматорський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машинобудівний завод</a:t>
            </a:r>
          </a:p>
        </p:txBody>
      </p:sp>
      <p:pic>
        <p:nvPicPr>
          <p:cNvPr id="30726" name="Picture 6" descr="зАП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213100"/>
            <a:ext cx="4905375" cy="3409950"/>
          </a:xfrm>
          <a:prstGeom prst="rect">
            <a:avLst/>
          </a:prstGeom>
          <a:noFill/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148263" y="1341438"/>
            <a:ext cx="3671887" cy="1295400"/>
          </a:xfrm>
          <a:prstGeom prst="wedgeRoundRectCallout">
            <a:avLst>
              <a:gd name="adj1" fmla="val 625"/>
              <a:gd name="adj2" fmla="val 935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>
                <a:solidFill>
                  <a:srgbClr val="FFFFFF"/>
                </a:solidFill>
              </a:rPr>
              <a:t>ОАО Запорожсталь </a:t>
            </a:r>
          </a:p>
          <a:p>
            <a:pPr algn="ctr"/>
            <a:endParaRPr lang="uk-UA" sz="2000" b="1">
              <a:solidFill>
                <a:srgbClr val="FFFFFF"/>
              </a:solidFill>
            </a:endParaRPr>
          </a:p>
          <a:p>
            <a:pPr algn="ctr"/>
            <a:endParaRPr lang="ru-RU"/>
          </a:p>
        </p:txBody>
      </p:sp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781300"/>
            <a:ext cx="15287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7812088" cy="1403350"/>
          </a:xfrm>
        </p:spPr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</a:rPr>
              <a:t>Донецька область має розвинену транспортну мережу.</a:t>
            </a:r>
          </a:p>
        </p:txBody>
      </p:sp>
      <p:pic>
        <p:nvPicPr>
          <p:cNvPr id="52231" name="Picture 7" descr="ДЖ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4116387" cy="3087687"/>
          </a:xfrm>
          <a:prstGeom prst="rect">
            <a:avLst/>
          </a:prstGeom>
          <a:noFill/>
        </p:spPr>
      </p:pic>
      <p:pic>
        <p:nvPicPr>
          <p:cNvPr id="52237" name="Picture 13" descr="МАРПО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357563"/>
            <a:ext cx="4873625" cy="3297237"/>
          </a:xfrm>
          <a:prstGeom prst="rect">
            <a:avLst/>
          </a:prstGeom>
          <a:noFill/>
        </p:spPr>
      </p:pic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250825" y="5373688"/>
            <a:ext cx="3455988" cy="935037"/>
          </a:xfrm>
          <a:prstGeom prst="wedgeRoundRectCallout">
            <a:avLst>
              <a:gd name="adj1" fmla="val 27218"/>
              <a:gd name="adj2" fmla="val -1365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>
                <a:solidFill>
                  <a:srgbClr val="FFFFFF"/>
                </a:solidFill>
              </a:rPr>
              <a:t>ДОНЕЦЬКА ЗАЛІЗНИЦЯ</a:t>
            </a: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5076825" y="1557338"/>
            <a:ext cx="3671888" cy="1223962"/>
          </a:xfrm>
          <a:prstGeom prst="wedgeRoundRectCallout">
            <a:avLst>
              <a:gd name="adj1" fmla="val 972"/>
              <a:gd name="adj2" fmla="val 97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sz="2000" b="1">
                <a:solidFill>
                  <a:srgbClr val="FFFFFF"/>
                </a:solidFill>
              </a:rPr>
              <a:t>МАРІУПОЛЬСКИЙ  ПОРТ</a:t>
            </a:r>
          </a:p>
          <a:p>
            <a:pPr algn="ctr"/>
            <a:r>
              <a:rPr lang="uk-UA" sz="2000" b="1">
                <a:solidFill>
                  <a:srgbClr val="FFFFFF"/>
                </a:solidFill>
              </a:rPr>
              <a:t>17 причалів</a:t>
            </a:r>
            <a:endParaRPr lang="ru-RU" sz="2000" b="1">
              <a:solidFill>
                <a:srgbClr val="FFFFFF"/>
              </a:solidFill>
            </a:endParaRPr>
          </a:p>
        </p:txBody>
      </p:sp>
      <p:pic>
        <p:nvPicPr>
          <p:cNvPr id="522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781300"/>
            <a:ext cx="15287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folHlink"/>
                </a:solidFill>
              </a:rPr>
              <a:t>В містах Донецьку і Маріуполі розташовані аеропорти, які мають статус Міжнародного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83855" y="1723277"/>
            <a:ext cx="6390291" cy="4951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3256" name="Picture 8" descr="MC90021531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838" y="1268413"/>
            <a:ext cx="2697162" cy="1482725"/>
          </a:xfrm>
          <a:prstGeom prst="rect">
            <a:avLst/>
          </a:prstGeom>
          <a:noFill/>
        </p:spPr>
      </p:pic>
      <p:pic>
        <p:nvPicPr>
          <p:cNvPr id="532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445125"/>
            <a:ext cx="15287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3716338"/>
          </a:xfrm>
        </p:spPr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</a:rPr>
              <a:t>У Донецькій області 1226 шкіл, 1 151 дитячий сад, 27 вищих навчальних закладів, 120 професійно-технічних училищ, 90 стадіонів, 50 плавальних басейнів, 132 спортивні школи</a:t>
            </a:r>
            <a:r>
              <a:rPr lang="ru-RU" sz="4000" b="1" smtClean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54278" name="Picture 6" descr="стади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149725"/>
            <a:ext cx="4260850" cy="2555875"/>
          </a:xfrm>
          <a:prstGeom prst="rect">
            <a:avLst/>
          </a:prstGeom>
          <a:noFill/>
        </p:spPr>
      </p:pic>
      <p:pic>
        <p:nvPicPr>
          <p:cNvPr id="54279" name="Picture 7" descr="сад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860800"/>
            <a:ext cx="3354388" cy="2235200"/>
          </a:xfrm>
          <a:prstGeom prst="rect">
            <a:avLst/>
          </a:prstGeom>
          <a:noFill/>
        </p:spPr>
      </p:pic>
      <p:pic>
        <p:nvPicPr>
          <p:cNvPr id="54280" name="Picture 8" descr="бассе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573463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folHlink"/>
                </a:solidFill>
              </a:rPr>
              <a:t>ЛЮДИ</a:t>
            </a:r>
            <a:br>
              <a:rPr lang="ru-RU" sz="3600" b="1" smtClean="0">
                <a:solidFill>
                  <a:schemeClr val="folHlink"/>
                </a:solidFill>
              </a:rPr>
            </a:br>
            <a:r>
              <a:rPr lang="ru-RU" sz="3600" b="1" smtClean="0">
                <a:solidFill>
                  <a:schemeClr val="folHlink"/>
                </a:solidFill>
              </a:rPr>
              <a:t>- ГОЛОВНЕ БАГАТСТВО ДОНЕЦЬКОЇ ОБЛАСТІ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1392" r="12699"/>
          <a:stretch/>
        </p:blipFill>
        <p:spPr bwMode="auto">
          <a:xfrm>
            <a:off x="334765" y="1282601"/>
            <a:ext cx="2520280" cy="332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42554" y="3080221"/>
            <a:ext cx="2555123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179388" y="4941888"/>
            <a:ext cx="3960812" cy="1584325"/>
          </a:xfrm>
          <a:prstGeom prst="wedgeRoundRectCallout">
            <a:avLst>
              <a:gd name="adj1" fmla="val -6472"/>
              <a:gd name="adj2" fmla="val -679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uk-UA" b="1">
                <a:solidFill>
                  <a:srgbClr val="FFFFFF"/>
                </a:solidFill>
              </a:rPr>
              <a:t>КОРФ МИКОЛА ОЛЕКСАНДРОВИЧ</a:t>
            </a:r>
          </a:p>
          <a:p>
            <a:r>
              <a:rPr lang="ru-RU" b="1">
                <a:solidFill>
                  <a:srgbClr val="FFFF66"/>
                </a:solidFill>
              </a:rPr>
              <a:t>педагог,</a:t>
            </a:r>
          </a:p>
          <a:p>
            <a:r>
              <a:rPr lang="ru-RU" b="1">
                <a:solidFill>
                  <a:srgbClr val="FFFF66"/>
                </a:solidFill>
              </a:rPr>
              <a:t>відкрив першу в Донбасі школу.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148263" y="1412875"/>
            <a:ext cx="3722687" cy="1295400"/>
          </a:xfrm>
          <a:prstGeom prst="wedgeRoundRectCallout">
            <a:avLst>
              <a:gd name="adj1" fmla="val 2708"/>
              <a:gd name="adj2" fmla="val 69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ГЕОРГІЙ  СЄДОВ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Полярний дослідник</a:t>
            </a:r>
            <a:endParaRPr lang="ru-RU" b="1">
              <a:solidFill>
                <a:srgbClr val="FFFF66"/>
              </a:solidFill>
            </a:endParaRPr>
          </a:p>
        </p:txBody>
      </p:sp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284538"/>
            <a:ext cx="21812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:\Сканер\НАШ  КЛАСС (ФОТО)\ВИКТОР  ЯНУКОВИЧ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12381"/>
          <a:stretch/>
        </p:blipFill>
        <p:spPr bwMode="auto">
          <a:xfrm>
            <a:off x="5591699" y="2647535"/>
            <a:ext cx="3048665" cy="3869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7" name="Picture 3" descr="L:\Сканер\НАШ  КЛАСС (ФОТО)\РИНАТ  АХМЕТ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6561" y="415511"/>
            <a:ext cx="2991241" cy="3873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01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349500"/>
            <a:ext cx="21812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39750" y="5229225"/>
            <a:ext cx="3024188" cy="1152525"/>
          </a:xfrm>
          <a:prstGeom prst="wedgeRoundRectCallout">
            <a:avLst>
              <a:gd name="adj1" fmla="val 15199"/>
              <a:gd name="adj2" fmla="val -123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РІНАТ АХМЕТОВ</a:t>
            </a: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r>
              <a:rPr lang="uk-UA" b="1">
                <a:solidFill>
                  <a:srgbClr val="FFFF66"/>
                </a:solidFill>
              </a:rPr>
              <a:t>Президент ФК ” Шахтар ”</a:t>
            </a:r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5364163" y="549275"/>
            <a:ext cx="3024187" cy="1223963"/>
          </a:xfrm>
          <a:prstGeom prst="wedgeRoundRectCallout">
            <a:avLst>
              <a:gd name="adj1" fmla="val 444"/>
              <a:gd name="adj2" fmla="val 109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ВІКТОР ФЕДОРОВИЧ</a:t>
            </a:r>
          </a:p>
          <a:p>
            <a:pPr algn="ctr"/>
            <a:r>
              <a:rPr lang="uk-UA" b="1">
                <a:solidFill>
                  <a:srgbClr val="FFFFFF"/>
                </a:solidFill>
              </a:rPr>
              <a:t>    ЯНУКОВИЧ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президент України</a:t>
            </a:r>
            <a:endParaRPr lang="ru-RU" b="1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12210" y="2578474"/>
            <a:ext cx="2736304" cy="3939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7988" y="560148"/>
            <a:ext cx="2952328" cy="3985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611188" y="5373688"/>
            <a:ext cx="3384550" cy="1223962"/>
          </a:xfrm>
          <a:prstGeom prst="wedgeRoundRectCallout">
            <a:avLst>
              <a:gd name="adj1" fmla="val -2671"/>
              <a:gd name="adj2" fmla="val -113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СЕРГІЙ БУБКА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Олімпійський чемпіон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зі стрибків вгору</a:t>
            </a:r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4500563" y="620713"/>
            <a:ext cx="4105275" cy="1114425"/>
          </a:xfrm>
          <a:prstGeom prst="wedgeRoundRectCallout">
            <a:avLst>
              <a:gd name="adj1" fmla="val 37"/>
              <a:gd name="adj2" fmla="val 117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ЛІЛІЯ ПОДКОПАЄВА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Олімпійська чемпіонка з художньої гімнастики</a:t>
            </a:r>
          </a:p>
          <a:p>
            <a:pPr algn="ctr"/>
            <a:endParaRPr lang="ru-RU">
              <a:solidFill>
                <a:srgbClr val="FFFF66"/>
              </a:solidFill>
            </a:endParaRPr>
          </a:p>
        </p:txBody>
      </p:sp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708275"/>
            <a:ext cx="21812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4464" r="16016"/>
          <a:stretch/>
        </p:blipFill>
        <p:spPr bwMode="auto">
          <a:xfrm>
            <a:off x="5809928" y="2647544"/>
            <a:ext cx="2834640" cy="3686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636838"/>
            <a:ext cx="21812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4787900" y="836613"/>
            <a:ext cx="3744913" cy="1257300"/>
          </a:xfrm>
          <a:prstGeom prst="wedgeRoundRectCallout">
            <a:avLst>
              <a:gd name="adj1" fmla="val 7060"/>
              <a:gd name="adj2" fmla="val 88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uk-UA" b="1">
                <a:solidFill>
                  <a:srgbClr val="FFFFFF"/>
                </a:solidFill>
              </a:rPr>
              <a:t>             ЛЕОНІД БИКОВ</a:t>
            </a:r>
          </a:p>
          <a:p>
            <a:endParaRPr lang="uk-UA" b="1">
              <a:solidFill>
                <a:srgbClr val="FFFFFF"/>
              </a:solidFill>
            </a:endParaRPr>
          </a:p>
          <a:p>
            <a:r>
              <a:rPr lang="uk-UA" b="1">
                <a:solidFill>
                  <a:srgbClr val="FFFFFF"/>
                </a:solidFill>
              </a:rPr>
              <a:t>                     </a:t>
            </a:r>
            <a:r>
              <a:rPr lang="uk-UA" b="1">
                <a:solidFill>
                  <a:srgbClr val="FFFF66"/>
                </a:solidFill>
              </a:rPr>
              <a:t>актор</a:t>
            </a:r>
            <a:endParaRPr lang="ru-RU" b="1">
              <a:solidFill>
                <a:srgbClr val="FFFF66"/>
              </a:solidFill>
            </a:endParaRPr>
          </a:p>
          <a:p>
            <a:pPr algn="ctr"/>
            <a:r>
              <a:rPr lang="uk-UA"/>
              <a:t>    </a:t>
            </a:r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9501" y="421379"/>
            <a:ext cx="2592288" cy="386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468313" y="5157788"/>
            <a:ext cx="3311525" cy="1223962"/>
          </a:xfrm>
          <a:prstGeom prst="wedgeRoundRectCallout">
            <a:avLst>
              <a:gd name="adj1" fmla="val -5463"/>
              <a:gd name="adj2" fmla="val -114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sz="2000" b="1">
                <a:solidFill>
                  <a:srgbClr val="FFFFFF"/>
                </a:solidFill>
              </a:rPr>
              <a:t>МИКОЛА РИБАЛКО</a:t>
            </a:r>
          </a:p>
          <a:p>
            <a:pPr algn="ctr"/>
            <a:endParaRPr lang="uk-UA" sz="2000" b="1">
              <a:solidFill>
                <a:srgbClr val="FFFFFF"/>
              </a:solidFill>
            </a:endParaRPr>
          </a:p>
          <a:p>
            <a:pPr algn="ctr"/>
            <a:r>
              <a:rPr lang="uk-UA" sz="2000" b="1">
                <a:solidFill>
                  <a:srgbClr val="FFFF66"/>
                </a:solidFill>
              </a:rPr>
              <a:t>письменник</a:t>
            </a:r>
            <a:endParaRPr lang="ru-RU" sz="2000" b="1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-323850" y="0"/>
            <a:ext cx="8243888" cy="1143000"/>
          </a:xfrm>
        </p:spPr>
        <p:txBody>
          <a:bodyPr/>
          <a:lstStyle/>
          <a:p>
            <a:r>
              <a:rPr lang="uk-UA" sz="5400" b="1" smtClean="0">
                <a:solidFill>
                  <a:schemeClr val="folHlink"/>
                </a:solidFill>
              </a:rPr>
              <a:t>СВЯТО РІДНОГО КРАЮ</a:t>
            </a:r>
            <a:r>
              <a:rPr lang="uk-UA" sz="5400" b="1" smtClean="0">
                <a:solidFill>
                  <a:schemeClr val="hlink"/>
                </a:solidFill>
              </a:rPr>
              <a:t> </a:t>
            </a:r>
            <a:endParaRPr lang="ru-RU" sz="5400" b="1" smtClean="0">
              <a:solidFill>
                <a:schemeClr val="hlink"/>
              </a:solidFill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4787900" y="1241425"/>
            <a:ext cx="403225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Донеччино! Ти у моєму серці: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І пахощів ковилових степів,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Й високі сіро-сині терикони,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І у діброві соловейка спів.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В моєму серці помістилось море,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Лани пшениці,багатства землі,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Нічні троянди,стрункі осокори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Й безмовні свідки –баби кам  яні .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В моєму серці рідний край квітує,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Пульсує кров у венах і не до сну…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Зозуля щедро накувала ювіляру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Вісімдесятую щасливую весну.</a:t>
            </a:r>
          </a:p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660066"/>
                </a:solidFill>
              </a:rPr>
              <a:t>                        (Є.Моцецка)</a:t>
            </a:r>
            <a:endParaRPr lang="ru-RU" sz="2000" b="1" smtClean="0">
              <a:solidFill>
                <a:srgbClr val="660066"/>
              </a:solidFill>
            </a:endParaRPr>
          </a:p>
        </p:txBody>
      </p:sp>
      <p:pic>
        <p:nvPicPr>
          <p:cNvPr id="37892" name="Picture 4" descr="донеу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933825"/>
            <a:ext cx="4456113" cy="2738438"/>
          </a:xfrm>
          <a:prstGeom prst="rect">
            <a:avLst/>
          </a:prstGeom>
          <a:noFill/>
        </p:spPr>
      </p:pic>
      <p:pic>
        <p:nvPicPr>
          <p:cNvPr id="37899" name="Picture 11" descr="822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908050"/>
            <a:ext cx="2457450" cy="3746500"/>
          </a:xfrm>
          <a:prstGeom prst="rect">
            <a:avLst/>
          </a:prstGeom>
          <a:noFill/>
        </p:spPr>
      </p:pic>
      <p:pic>
        <p:nvPicPr>
          <p:cNvPr id="37903" name="Picture 15" descr="MC90044134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06863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07526" y="3265386"/>
            <a:ext cx="4586828" cy="3440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539750" y="4221163"/>
            <a:ext cx="2952750" cy="2016125"/>
          </a:xfrm>
          <a:prstGeom prst="wedgeRoundRectCallout">
            <a:avLst>
              <a:gd name="adj1" fmla="val 41773"/>
              <a:gd name="adj2" fmla="val -106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Володимир і Віталий Клічко</a:t>
            </a:r>
          </a:p>
          <a:p>
            <a:pPr algn="ctr"/>
            <a:endParaRPr lang="ru-RU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Олімпійські чемпіони з боксу</a:t>
            </a:r>
            <a:r>
              <a:rPr lang="ru-RU" b="1">
                <a:solidFill>
                  <a:srgbClr val="FFFF66"/>
                </a:solidFill>
              </a:rPr>
              <a:t> </a:t>
            </a:r>
            <a:endParaRPr lang="ru-RU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2000" b="1">
              <a:solidFill>
                <a:srgbClr val="FFFF66"/>
              </a:solidFill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787900" y="1196975"/>
            <a:ext cx="3600450" cy="1041400"/>
          </a:xfrm>
          <a:prstGeom prst="wedgeRoundRectCallout">
            <a:avLst>
              <a:gd name="adj1" fmla="val 6528"/>
              <a:gd name="adj2" fmla="val 141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sz="2000" b="1">
                <a:solidFill>
                  <a:srgbClr val="FFFFFF"/>
                </a:solidFill>
              </a:rPr>
              <a:t>РУСЛАН ПОНОМАРЬОВ</a:t>
            </a:r>
          </a:p>
          <a:p>
            <a:pPr algn="ctr"/>
            <a:endParaRPr lang="uk-UA" sz="2000" b="1">
              <a:solidFill>
                <a:srgbClr val="FFFFFF"/>
              </a:solidFill>
            </a:endParaRPr>
          </a:p>
          <a:p>
            <a:pPr algn="ctr"/>
            <a:r>
              <a:rPr lang="uk-UA" sz="2000" b="1">
                <a:solidFill>
                  <a:srgbClr val="FFFF66"/>
                </a:solidFill>
              </a:rPr>
              <a:t>чемпіон світу з шахів</a:t>
            </a:r>
            <a:endParaRPr lang="ru-RU" sz="2000" b="1">
              <a:solidFill>
                <a:srgbClr val="FFFF66"/>
              </a:solidFill>
            </a:endParaRPr>
          </a:p>
        </p:txBody>
      </p:sp>
      <p:pic>
        <p:nvPicPr>
          <p:cNvPr id="49163" name="Picture 11" descr="КЛИЧ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062412" cy="2878138"/>
          </a:xfrm>
          <a:prstGeom prst="rect">
            <a:avLst/>
          </a:prstGeom>
          <a:noFill/>
        </p:spPr>
      </p:pic>
      <p:pic>
        <p:nvPicPr>
          <p:cNvPr id="491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708275"/>
            <a:ext cx="21812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4813"/>
            <a:ext cx="4210050" cy="6038850"/>
          </a:xfrm>
          <a:prstGeom prst="rect">
            <a:avLst/>
          </a:prstGeom>
          <a:noFill/>
        </p:spPr>
      </p:pic>
      <p:pic>
        <p:nvPicPr>
          <p:cNvPr id="63493" name="Picture 2" descr="M:\клуб ОФОРМИТЕЛЬ\УКРАИНСКИЕ\0_66807_b00fda19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4813"/>
            <a:ext cx="4273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179388" y="404813"/>
            <a:ext cx="4392612" cy="60483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400" smtClean="0"/>
              <a:t>                </a:t>
            </a:r>
            <a:r>
              <a:rPr lang="uk-UA" b="1" smtClean="0">
                <a:solidFill>
                  <a:schemeClr val="folHlink"/>
                </a:solidFill>
              </a:rPr>
              <a:t>Любі діти !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800" b="1" smtClean="0">
                <a:solidFill>
                  <a:schemeClr val="folHlink"/>
                </a:solidFill>
              </a:rPr>
              <a:t>   Можливо дехто з вас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800" b="1" smtClean="0">
                <a:solidFill>
                  <a:schemeClr val="folHlink"/>
                </a:solidFill>
              </a:rPr>
              <a:t>    тільки сьогодні   зрозумів на якій   чудовій землі ви  народилися.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uk-UA" sz="2800" b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uk-UA" sz="2800" b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uk-UA" sz="2800" b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chemeClr val="folHlink"/>
                </a:solidFill>
              </a:rPr>
              <a:t>    ПИШАЙТЕСЯ НЕЮ!                                                                                            БЕРЕЖІТЬ ЇЇ ! ПРОСЛАВЛЯЙТЕ СВІЙ КРАЙ ДОБРИМИ СПРАВАМИ!</a:t>
            </a:r>
          </a:p>
        </p:txBody>
      </p:sp>
      <p:pic>
        <p:nvPicPr>
          <p:cNvPr id="635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924175"/>
            <a:ext cx="20399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5" name="Rectangle 15"/>
          <p:cNvSpPr>
            <a:spLocks noGrp="1"/>
          </p:cNvSpPr>
          <p:nvPr>
            <p:ph type="body" sz="half" idx="4294967295"/>
          </p:nvPr>
        </p:nvSpPr>
        <p:spPr>
          <a:xfrm>
            <a:off x="0" y="260350"/>
            <a:ext cx="4038600" cy="5865813"/>
          </a:xfrm>
        </p:spPr>
        <p:txBody>
          <a:bodyPr/>
          <a:lstStyle/>
          <a:p>
            <a:r>
              <a:rPr lang="uk-UA" sz="2400" b="1" smtClean="0">
                <a:solidFill>
                  <a:schemeClr val="folHlink"/>
                </a:solidFill>
              </a:rPr>
              <a:t>Рідна земле в сонячній короні,</a:t>
            </a:r>
          </a:p>
          <a:p>
            <a:r>
              <a:rPr lang="uk-UA" sz="2400" b="1" smtClean="0">
                <a:solidFill>
                  <a:schemeClr val="folHlink"/>
                </a:solidFill>
              </a:rPr>
              <a:t>Дорога і люба без прикрас –</a:t>
            </a:r>
          </a:p>
          <a:p>
            <a:r>
              <a:rPr lang="uk-UA" sz="2400" b="1" smtClean="0">
                <a:solidFill>
                  <a:schemeClr val="folHlink"/>
                </a:solidFill>
              </a:rPr>
              <a:t>В сполахах заграв і шапках териконів,</a:t>
            </a:r>
          </a:p>
          <a:p>
            <a:r>
              <a:rPr lang="uk-UA" sz="2400" b="1" smtClean="0">
                <a:solidFill>
                  <a:schemeClr val="folHlink"/>
                </a:solidFill>
              </a:rPr>
              <a:t>Із співучим іменем Донбас.</a:t>
            </a:r>
          </a:p>
          <a:p>
            <a:r>
              <a:rPr lang="uk-UA" sz="2400" b="1" smtClean="0">
                <a:solidFill>
                  <a:schemeClr val="folHlink"/>
                </a:solidFill>
              </a:rPr>
              <a:t>В лавах вугіль блиска,як рубіни,</a:t>
            </a:r>
          </a:p>
          <a:p>
            <a:r>
              <a:rPr lang="uk-UA" sz="2400" b="1" smtClean="0">
                <a:solidFill>
                  <a:schemeClr val="folHlink"/>
                </a:solidFill>
              </a:rPr>
              <a:t>В печах сталь янтарно визріва ,-</a:t>
            </a:r>
          </a:p>
          <a:p>
            <a:r>
              <a:rPr lang="uk-UA" sz="2400" b="1" smtClean="0">
                <a:solidFill>
                  <a:schemeClr val="folHlink"/>
                </a:solidFill>
              </a:rPr>
              <a:t>Недарма тебе перлиною Вкраїни</a:t>
            </a:r>
          </a:p>
          <a:p>
            <a:r>
              <a:rPr lang="uk-UA" sz="2400" b="1" smtClean="0">
                <a:solidFill>
                  <a:schemeClr val="folHlink"/>
                </a:solidFill>
              </a:rPr>
              <a:t>З гордістю народ наш назива.</a:t>
            </a:r>
          </a:p>
          <a:p>
            <a:endParaRPr lang="ru-RU" sz="2400" b="1" smtClean="0">
              <a:solidFill>
                <a:schemeClr val="folHlink"/>
              </a:solidFill>
            </a:endParaRPr>
          </a:p>
        </p:txBody>
      </p:sp>
      <p:pic>
        <p:nvPicPr>
          <p:cNvPr id="51216" name="Picture 16" descr="5520253_167c4f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88913"/>
            <a:ext cx="4352925" cy="6408737"/>
          </a:xfrm>
          <a:prstGeom prst="rect">
            <a:avLst/>
          </a:prstGeom>
          <a:noFill/>
        </p:spPr>
      </p:pic>
      <p:pic>
        <p:nvPicPr>
          <p:cNvPr id="51217" name="Picture 2" descr="M:\клуб ОФОРМИТЕЛЬ\УКРАИНСКИЕ\0_66807_b00fda19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8913"/>
            <a:ext cx="4273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941888"/>
            <a:ext cx="21812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folHlink"/>
                </a:solidFill>
              </a:rPr>
              <a:t>Використані джерела</a:t>
            </a:r>
            <a:endParaRPr lang="ru-RU" b="1" smtClean="0">
              <a:solidFill>
                <a:schemeClr val="folHlink"/>
              </a:solidFill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229600" cy="54340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smtClean="0">
                <a:solidFill>
                  <a:srgbClr val="FFFFFF"/>
                </a:solidFill>
                <a:hlinkClick r:id="rId2"/>
              </a:rPr>
              <a:t>http://www.ua.all.biz/regions/?fuseaction=adm_oda.showSection&amp;rgn_id=24&amp;sc_id=1</a:t>
            </a:r>
            <a:r>
              <a:rPr lang="ru-RU" sz="1000" smtClean="0">
                <a:solidFill>
                  <a:srgbClr val="FFFFFF"/>
                </a:solidFill>
              </a:rPr>
              <a:t> </a:t>
            </a:r>
            <a:r>
              <a:rPr lang="ru-RU" sz="1000" smtClean="0"/>
              <a:t>– символика Донецкой области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3"/>
              </a:rPr>
              <a:t>http://donetsk.ukrgold.net/page/1596/</a:t>
            </a:r>
            <a:r>
              <a:rPr lang="ru-RU" sz="1000" smtClean="0"/>
              <a:t> - сведения о флаге и гербе Донецкой области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4"/>
              </a:rPr>
              <a:t>http://dic.academic.ru/pictures/wiki/files/68/Donetsk_dmz_1.jpg</a:t>
            </a:r>
            <a:r>
              <a:rPr lang="ru-RU" sz="1000" smtClean="0"/>
              <a:t> - Донецкий металлургический завод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5"/>
              </a:rPr>
              <a:t>http://image.tsn.ua/media/images/original/Feb2009/3df5bf2f8c_111221.jpg</a:t>
            </a:r>
            <a:r>
              <a:rPr lang="ru-RU" sz="1000" smtClean="0"/>
              <a:t> - металлургический комбинат «Азовсталь»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 </a:t>
            </a:r>
            <a:r>
              <a:rPr lang="en-US" sz="1000" smtClean="0">
                <a:hlinkClick r:id="rId6"/>
              </a:rPr>
              <a:t>http://yagupov.ru/mar/slides/MAR038.jpg</a:t>
            </a:r>
            <a:r>
              <a:rPr lang="ru-RU" sz="1000" smtClean="0"/>
              <a:t> - Мариупольский порт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7"/>
              </a:rPr>
              <a:t>http://img-fotki.yandex.ru/get/5314/54496311.1b/0_57e77_73a38660_XL.jpg</a:t>
            </a:r>
            <a:r>
              <a:rPr lang="ru-RU" sz="1000" smtClean="0"/>
              <a:t> - Донецкий железнодорожный вокзал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8"/>
              </a:rPr>
              <a:t>http://www.ostro.org/donetsk/society/news/257709/</a:t>
            </a:r>
            <a:r>
              <a:rPr lang="ru-RU" sz="1000" smtClean="0"/>
              <a:t> - Международный Донецкий аэропорт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9"/>
              </a:rPr>
              <a:t>http://chelduma.ru/images/2011/Mosharov/DetLager/KozhMyach-2.jpg</a:t>
            </a:r>
            <a:r>
              <a:rPr lang="ru-RU" sz="1000" smtClean="0"/>
              <a:t> - дети и футбол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0"/>
              </a:rPr>
              <a:t>http://lichnosti.net/photos/1162/12378394956.jpg</a:t>
            </a:r>
            <a:r>
              <a:rPr lang="ru-RU" sz="1000" smtClean="0"/>
              <a:t> - Лилия Подкопаева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1"/>
              </a:rPr>
              <a:t>http://uk.wikipedia.org/wiki/%D0%9A%D0%BE%D1%80%D1%84_%D0%9C%D0%B8%D0%BA%D0%BE%D0%BB%D0%B0_%D0%9E%D0%BB%D0%B5%D0%BA%D1%81%D0%B0%D0%BD%D0%B4%D1%80%D0%BE%D0%B2%D0%B8%D1%87</a:t>
            </a:r>
            <a:r>
              <a:rPr lang="ru-RU" sz="1000" smtClean="0"/>
              <a:t> – педагог Николай Александрович Корф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2"/>
              </a:rPr>
              <a:t>http://kuinje.ru/kuinji_photo/kuinji9.php</a:t>
            </a:r>
            <a:r>
              <a:rPr lang="ru-RU" sz="1000" smtClean="0"/>
              <a:t> - художник-живописец Архип Куинджи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3"/>
              </a:rPr>
              <a:t>http://www.bestpeopleofrussia.ru/persona/Georgiy-Sedov/</a:t>
            </a:r>
            <a:r>
              <a:rPr lang="ru-RU" sz="1000" smtClean="0"/>
              <a:t> - полярный исследователь Георгий Седов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4"/>
              </a:rPr>
              <a:t>http://belcanto.ru/prokofiev.html</a:t>
            </a:r>
            <a:r>
              <a:rPr lang="ru-RU" sz="1000" smtClean="0"/>
              <a:t> - композитор Сергей Сергеевич Прокофьев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5"/>
              </a:rPr>
              <a:t>http://ru.wikipedia.org/wiki/%D0%A4%D0%B0%D0%B9%D0%BB:%D0%97%D0%B0%D0%B9%D1%87%D0%B8%D0%BA.jpg</a:t>
            </a:r>
            <a:r>
              <a:rPr lang="ru-RU" sz="1000" smtClean="0"/>
              <a:t> – писатель, актёр Леонид Быков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6"/>
              </a:rPr>
              <a:t>http://ru.wikipedia.org/wiki/%D0%91%D0%B5%D1%80%D0%B5%D0%B3%D0%BE%D0%B2%D0%BE%D0%B9,_%D0%93%D0%B5%D0%BE%D1%80%D0%B3%D0%B8%D0%B9_%D0%A2%D0%B8%D0%BC%D0%BE%D1%84%D0%B5%D0%B5%D0%B2%D0%B8%D1%87</a:t>
            </a:r>
            <a:r>
              <a:rPr lang="ru-RU" sz="1000" smtClean="0"/>
              <a:t> – лётчик-космонавт Георгий Береговой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7"/>
              </a:rPr>
              <a:t>http://uk.wikipedia.org/wiki/%D0%A4%D0%B0%D0%B9%D0%BB:Stus_vasyl.JPG</a:t>
            </a:r>
            <a:r>
              <a:rPr lang="ru-RU" sz="1000" smtClean="0"/>
              <a:t> – украинский поэт Василий Стус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8"/>
              </a:rPr>
              <a:t>http://ru.wikipedia.org/wiki/%D0%A1%D0%BE%D1%81%D1%8E%D1%80%D0%B0,_%D0%92%D0%BB%D0%B0%D0%B4%D0%B8%D0%BC%D0%B8%D1%80_%D0%9D%D0%B8%D0%BA%D0%BE%D0%BB%D0%B0%D0%B5%D0%B2%D0%B8%D1%87</a:t>
            </a:r>
            <a:r>
              <a:rPr lang="ru-RU" sz="1000" smtClean="0"/>
              <a:t> – украинский поэт Владимир Сосюра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19"/>
              </a:rPr>
              <a:t>http://upload.wikimedia.org/wikipedia/ru/9/94/%D0%A0%D1%8B%D0%B1%D0%B0%D0%BB%D0%BA%D0%BE_%D0%9D%D0%B8%D0%BA%D0%BE%D0%BB%D0%B0%D0%B9_%D0%90%D0%BB%D0%B5%D0%BA%D1%81%D0%B0%D0%BD%D0%B4%D1%80%D0%BE%D0%B2%D0%B8%D1%87.jpg</a:t>
            </a:r>
            <a:r>
              <a:rPr lang="ru-RU" sz="1000" smtClean="0"/>
              <a:t> – писатель Николай Рыбалко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20"/>
              </a:rPr>
              <a:t>http://atblog.ru/izvestnye-legkoatlety/pryguny/sergej-bubka/</a:t>
            </a:r>
            <a:r>
              <a:rPr lang="ru-RU" sz="1000" smtClean="0"/>
              <a:t> - олимпийский чемпион по прыжкам в высоту с шестом Сергей Бубка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21"/>
              </a:rPr>
              <a:t>http://image.rus.newsru.ua/pict/id/large/224044_20101007172250.jpg</a:t>
            </a:r>
            <a:r>
              <a:rPr lang="ru-RU" sz="1000" smtClean="0"/>
              <a:t> - Сергей Бубка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22"/>
              </a:rPr>
              <a:t>http://www.boxpower.ru/pics.html</a:t>
            </a:r>
            <a:r>
              <a:rPr lang="ru-RU" sz="1000" smtClean="0"/>
              <a:t> - боксёры Виталий И Владимир Кличко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23"/>
              </a:rPr>
              <a:t>http://rus.newsru.ua/pict/big/266134.htm</a:t>
            </a:r>
            <a:r>
              <a:rPr lang="ru-RU" sz="1000" smtClean="0"/>
              <a:t> - шахматист Руслан Пономарёв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24"/>
              </a:rPr>
              <a:t>http://commons.wikimedia.org/wiki/File:Donetsk-Solovyanenko.jpg?uselang=ru</a:t>
            </a:r>
            <a:r>
              <a:rPr lang="ru-RU" sz="1000" smtClean="0"/>
              <a:t> – памятник  Анатолию Соловьяненко в Донецке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25"/>
              </a:rPr>
              <a:t>http://persons-today.com/userfiles/Image/small/picture177.jpg</a:t>
            </a:r>
            <a:r>
              <a:rPr lang="ru-RU" sz="1000" smtClean="0"/>
              <a:t> - портрет Анатолия Соловьяненко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26"/>
              </a:rPr>
              <a:t>http://alldonetsk.info/sites/default/files/image/otdyh/philharmonic.jpg</a:t>
            </a:r>
            <a:r>
              <a:rPr lang="ru-RU" sz="1000" smtClean="0"/>
              <a:t> - концертный зал Донецкой филармонии имени С.С.Прокофьева</a:t>
            </a:r>
          </a:p>
          <a:p>
            <a:pPr>
              <a:lnSpc>
                <a:spcPct val="80000"/>
              </a:lnSpc>
            </a:pPr>
            <a:r>
              <a:rPr lang="en-US" sz="1000" smtClean="0">
                <a:hlinkClick r:id="rId27"/>
              </a:rPr>
              <a:t>http://foretime.ru/wp-content/uploads/2011/08/shahter-doneck02.jpg</a:t>
            </a:r>
            <a:r>
              <a:rPr lang="ru-RU" sz="1000" smtClean="0"/>
              <a:t> -  памятник Шахтёру в Донецке</a:t>
            </a:r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  <a:p>
            <a:pPr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>
          <a:xfrm>
            <a:off x="-468313" y="-242888"/>
            <a:ext cx="8624888" cy="1417638"/>
          </a:xfrm>
        </p:spPr>
        <p:txBody>
          <a:bodyPr/>
          <a:lstStyle/>
          <a:p>
            <a:r>
              <a:rPr lang="uk-UA" sz="5400" b="1" smtClean="0">
                <a:solidFill>
                  <a:schemeClr val="folHlink"/>
                </a:solidFill>
              </a:rPr>
              <a:t>ДОНЕЦЬКА ОБЛАСТЬ</a:t>
            </a:r>
            <a:endParaRPr lang="ru-RU" sz="5400" b="1" smtClean="0">
              <a:solidFill>
                <a:schemeClr val="folHlink"/>
              </a:solidFill>
            </a:endParaRPr>
          </a:p>
        </p:txBody>
      </p:sp>
      <p:sp>
        <p:nvSpPr>
          <p:cNvPr id="3994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39942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smtClean="0">
                <a:solidFill>
                  <a:srgbClr val="660033"/>
                </a:solidFill>
              </a:rPr>
              <a:t>Створена 2 липня 1932 року.</a:t>
            </a:r>
          </a:p>
          <a:p>
            <a:pPr>
              <a:lnSpc>
                <a:spcPct val="80000"/>
              </a:lnSpc>
            </a:pPr>
            <a:r>
              <a:rPr lang="uk-UA" sz="2400" b="1" smtClean="0">
                <a:solidFill>
                  <a:srgbClr val="660033"/>
                </a:solidFill>
              </a:rPr>
              <a:t>Розташована у південно-східній частині України.</a:t>
            </a:r>
          </a:p>
          <a:p>
            <a:pPr>
              <a:lnSpc>
                <a:spcPct val="80000"/>
              </a:lnSpc>
            </a:pPr>
            <a:r>
              <a:rPr lang="uk-UA" sz="2400" b="1" smtClean="0">
                <a:solidFill>
                  <a:srgbClr val="660033"/>
                </a:solidFill>
              </a:rPr>
              <a:t>Найбільша область України за чисельністю населення                            (5 млн. чоловік, 90 національностей та народностей).</a:t>
            </a:r>
          </a:p>
          <a:p>
            <a:pPr>
              <a:lnSpc>
                <a:spcPct val="80000"/>
              </a:lnSpc>
            </a:pPr>
            <a:r>
              <a:rPr lang="uk-UA" sz="2400" b="1" smtClean="0">
                <a:solidFill>
                  <a:srgbClr val="660033"/>
                </a:solidFill>
              </a:rPr>
              <a:t>Великий промисловий регіон,науковий і технологічний центр.</a:t>
            </a:r>
            <a:endParaRPr lang="ru-RU" sz="2400" b="1" smtClean="0">
              <a:solidFill>
                <a:srgbClr val="660033"/>
              </a:solidFill>
            </a:endParaRPr>
          </a:p>
        </p:txBody>
      </p:sp>
      <p:pic>
        <p:nvPicPr>
          <p:cNvPr id="39943" name="Picture 7" descr="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195763" cy="5375275"/>
          </a:xfrm>
          <a:prstGeom prst="rect">
            <a:avLst/>
          </a:prstGeom>
          <a:noFill/>
        </p:spPr>
      </p:pic>
      <p:pic>
        <p:nvPicPr>
          <p:cNvPr id="39947" name="Picture 11" descr="MC900441343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797425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40650" cy="1417638"/>
          </a:xfrm>
        </p:spPr>
        <p:txBody>
          <a:bodyPr/>
          <a:lstStyle/>
          <a:p>
            <a:r>
              <a:rPr lang="uk-UA" sz="4800" b="1" smtClean="0">
                <a:solidFill>
                  <a:schemeClr val="folHlink"/>
                </a:solidFill>
              </a:rPr>
              <a:t>Прапор Донецької області</a:t>
            </a:r>
            <a:endParaRPr lang="ru-RU" sz="4800" b="1" smtClean="0">
              <a:solidFill>
                <a:schemeClr val="folHlink"/>
              </a:solidFill>
            </a:endParaRPr>
          </a:p>
        </p:txBody>
      </p:sp>
      <p:sp>
        <p:nvSpPr>
          <p:cNvPr id="3079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660033"/>
                </a:solidFill>
              </a:rPr>
              <a:t>Верхнє поле</a:t>
            </a:r>
            <a:r>
              <a:rPr lang="ru-RU" sz="2000" b="1" smtClean="0">
                <a:solidFill>
                  <a:srgbClr val="660033"/>
                </a:solidFill>
              </a:rPr>
              <a:t> синього кольору, на ньому зображено сонце, що сходить з розбіжними променями. Це символізує розташування Донецькій області на сході України. У сонця 12 променів.</a:t>
            </a:r>
          </a:p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660033"/>
                </a:solidFill>
              </a:rPr>
              <a:t>Нижнє поле</a:t>
            </a:r>
            <a:r>
              <a:rPr lang="ru-RU" sz="2000" b="1" smtClean="0">
                <a:solidFill>
                  <a:srgbClr val="660033"/>
                </a:solidFill>
              </a:rPr>
              <a:t> чорного кольору, на ньому зображені п'ять жовтих овалів, які розташовуються один за іншим. Чорний колір поля одночасно символізує вугілля, як основу основний галузі Донецькій області і Азовське море (жовті овали - відображення сонця у воді</a:t>
            </a:r>
            <a:r>
              <a:rPr lang="ru-RU" sz="2000" b="1" smtClean="0">
                <a:solidFill>
                  <a:schemeClr val="hlink"/>
                </a:solidFill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9873" y="1426561"/>
            <a:ext cx="4142884" cy="2329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323850" y="4076700"/>
            <a:ext cx="4105275" cy="2447925"/>
          </a:xfrm>
          <a:prstGeom prst="wedgeRoundRectCallout">
            <a:avLst>
              <a:gd name="adj1" fmla="val 1819"/>
              <a:gd name="adj2" fmla="val -573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Автор прапора, жителька міста</a:t>
            </a:r>
          </a:p>
          <a:p>
            <a:pPr algn="ctr"/>
            <a:r>
              <a:rPr lang="uk-UA" b="1">
                <a:solidFill>
                  <a:srgbClr val="FFFFFF"/>
                </a:solidFill>
              </a:rPr>
              <a:t>Донецька</a:t>
            </a: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r>
              <a:rPr lang="uk-UA" b="1">
                <a:solidFill>
                  <a:srgbClr val="FFFFFF"/>
                </a:solidFill>
              </a:rPr>
              <a:t>ЩЕРБАК НІНА ГРИГОРІЇВНА</a:t>
            </a: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r>
              <a:rPr lang="uk-UA" b="1">
                <a:solidFill>
                  <a:srgbClr val="FFFFFF"/>
                </a:solidFill>
              </a:rPr>
              <a:t>Прапор було затверджено </a:t>
            </a:r>
          </a:p>
          <a:p>
            <a:pPr algn="ctr"/>
            <a:r>
              <a:rPr lang="uk-UA" b="1">
                <a:solidFill>
                  <a:srgbClr val="FFFFFF"/>
                </a:solidFill>
              </a:rPr>
              <a:t>17 серпня 1999 року</a:t>
            </a:r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3086" name="Picture 14" descr="MC900441343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5084763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/>
          </p:cNvSpPr>
          <p:nvPr>
            <p:ph type="title"/>
          </p:nvPr>
        </p:nvSpPr>
        <p:spPr>
          <a:xfrm>
            <a:off x="-612775" y="0"/>
            <a:ext cx="8842375" cy="1143000"/>
          </a:xfrm>
        </p:spPr>
        <p:txBody>
          <a:bodyPr/>
          <a:lstStyle/>
          <a:p>
            <a:r>
              <a:rPr lang="uk-UA" sz="4800" b="1" smtClean="0">
                <a:solidFill>
                  <a:schemeClr val="folHlink"/>
                </a:solidFill>
              </a:rPr>
              <a:t>Герб Донецької області</a:t>
            </a:r>
            <a:endParaRPr lang="ru-RU" sz="4800" b="1" smtClean="0">
              <a:solidFill>
                <a:schemeClr val="folHlink"/>
              </a:solidFill>
            </a:endParaRPr>
          </a:p>
        </p:txBody>
      </p:sp>
      <p:sp>
        <p:nvSpPr>
          <p:cNvPr id="19462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660033"/>
                </a:solidFill>
              </a:rPr>
              <a:t>Золото </a:t>
            </a:r>
            <a:r>
              <a:rPr lang="ru-RU" sz="2000" b="1" smtClean="0">
                <a:solidFill>
                  <a:srgbClr val="660033"/>
                </a:solidFill>
              </a:rPr>
              <a:t>– символ багатства , справедливост</a:t>
            </a:r>
            <a:r>
              <a:rPr lang="uk-UA" sz="2000" b="1" smtClean="0">
                <a:solidFill>
                  <a:srgbClr val="660033"/>
                </a:solidFill>
              </a:rPr>
              <a:t>і і великодушності.</a:t>
            </a:r>
          </a:p>
          <a:p>
            <a:pPr>
              <a:lnSpc>
                <a:spcPct val="90000"/>
              </a:lnSpc>
            </a:pPr>
            <a:r>
              <a:rPr lang="uk-UA" sz="2000" b="1" i="1" smtClean="0">
                <a:solidFill>
                  <a:srgbClr val="660033"/>
                </a:solidFill>
              </a:rPr>
              <a:t>Чорний </a:t>
            </a:r>
            <a:r>
              <a:rPr lang="uk-UA" sz="2000" b="1" smtClean="0">
                <a:solidFill>
                  <a:srgbClr val="660033"/>
                </a:solidFill>
              </a:rPr>
              <a:t>колір-символ багатства надр.</a:t>
            </a:r>
          </a:p>
          <a:p>
            <a:pPr>
              <a:lnSpc>
                <a:spcPct val="90000"/>
              </a:lnSpc>
            </a:pPr>
            <a:r>
              <a:rPr lang="uk-UA" sz="2000" b="1" smtClean="0">
                <a:solidFill>
                  <a:srgbClr val="660033"/>
                </a:solidFill>
              </a:rPr>
              <a:t> </a:t>
            </a:r>
            <a:r>
              <a:rPr lang="uk-UA" sz="2000" b="1" i="1" smtClean="0">
                <a:solidFill>
                  <a:srgbClr val="660033"/>
                </a:solidFill>
              </a:rPr>
              <a:t>Лазуровий</a:t>
            </a:r>
            <a:r>
              <a:rPr lang="uk-UA" sz="2000" b="1" smtClean="0">
                <a:solidFill>
                  <a:srgbClr val="660033"/>
                </a:solidFill>
              </a:rPr>
              <a:t>-символ краси і величі.</a:t>
            </a:r>
          </a:p>
          <a:p>
            <a:pPr>
              <a:lnSpc>
                <a:spcPct val="90000"/>
              </a:lnSpc>
            </a:pPr>
            <a:r>
              <a:rPr lang="uk-UA" sz="2000" b="1" smtClean="0">
                <a:solidFill>
                  <a:srgbClr val="660033"/>
                </a:solidFill>
              </a:rPr>
              <a:t> </a:t>
            </a:r>
            <a:r>
              <a:rPr lang="uk-UA" sz="2000" b="1" i="1" smtClean="0">
                <a:solidFill>
                  <a:srgbClr val="660033"/>
                </a:solidFill>
              </a:rPr>
              <a:t>Зелений-</a:t>
            </a:r>
            <a:r>
              <a:rPr lang="uk-UA" sz="2000" b="1" smtClean="0">
                <a:solidFill>
                  <a:srgbClr val="660033"/>
                </a:solidFill>
              </a:rPr>
              <a:t>символ надії,радості,достатку,розвинутого сільського господарства. </a:t>
            </a:r>
          </a:p>
          <a:p>
            <a:pPr>
              <a:lnSpc>
                <a:spcPct val="90000"/>
              </a:lnSpc>
            </a:pPr>
            <a:r>
              <a:rPr lang="uk-UA" sz="2000" b="1" smtClean="0">
                <a:solidFill>
                  <a:srgbClr val="660033"/>
                </a:solidFill>
              </a:rPr>
              <a:t>Листя дуба-символ області,надійності.</a:t>
            </a:r>
          </a:p>
          <a:p>
            <a:pPr>
              <a:lnSpc>
                <a:spcPct val="90000"/>
              </a:lnSpc>
            </a:pPr>
            <a:r>
              <a:rPr lang="uk-UA" sz="2000" b="1" smtClean="0">
                <a:solidFill>
                  <a:srgbClr val="660033"/>
                </a:solidFill>
              </a:rPr>
              <a:t>Корона згідно з правилами геральдики підкреслює те,що герб є обласним.</a:t>
            </a:r>
            <a:endParaRPr lang="ru-RU" sz="2000" b="1" smtClean="0">
              <a:solidFill>
                <a:srgbClr val="66003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2746" y="1144572"/>
            <a:ext cx="2791885" cy="3289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50825" y="5013325"/>
            <a:ext cx="4105275" cy="1655763"/>
          </a:xfrm>
          <a:prstGeom prst="wedgeRoundRectCallout">
            <a:avLst>
              <a:gd name="adj1" fmla="val -2630"/>
              <a:gd name="adj2" fmla="val -80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«Пальма Мерцалова» стала символом відродження України - незалежного і могутнього промислового центру.</a:t>
            </a:r>
          </a:p>
        </p:txBody>
      </p:sp>
      <p:pic>
        <p:nvPicPr>
          <p:cNvPr id="19466" name="Picture 10" descr="MC900441343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5084763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7991475" cy="429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Про себе розповідає </a:t>
            </a:r>
          </a:p>
          <a:p>
            <a:pPr algn="ctr"/>
            <a:r>
              <a:rPr lang="ru-RU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ювілярка -         </a:t>
            </a:r>
          </a:p>
          <a:p>
            <a:pPr algn="ctr"/>
            <a:r>
              <a:rPr lang="ru-RU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Донецька область</a:t>
            </a:r>
          </a:p>
        </p:txBody>
      </p:sp>
      <p:pic>
        <p:nvPicPr>
          <p:cNvPr id="21511" name="Picture 7" descr="fg504_7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16338"/>
            <a:ext cx="4156075" cy="2797175"/>
          </a:xfrm>
          <a:prstGeom prst="rect">
            <a:avLst/>
          </a:prstGeom>
          <a:noFill/>
        </p:spPr>
      </p:pic>
      <p:pic>
        <p:nvPicPr>
          <p:cNvPr id="21513" name="Picture 9" descr="MC90043021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365625"/>
            <a:ext cx="1828800" cy="1695450"/>
          </a:xfrm>
          <a:prstGeom prst="rect">
            <a:avLst/>
          </a:prstGeom>
          <a:noFill/>
        </p:spPr>
      </p:pic>
      <p:pic>
        <p:nvPicPr>
          <p:cNvPr id="21516" name="Picture 12" descr="MC90044134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365625"/>
            <a:ext cx="2743200" cy="2743200"/>
          </a:xfrm>
          <a:prstGeom prst="rect">
            <a:avLst/>
          </a:prstGeom>
          <a:noFill/>
        </p:spPr>
      </p:pic>
      <p:pic>
        <p:nvPicPr>
          <p:cNvPr id="21518" name="Picture 2" descr="M:\клуб ОФОРМИТЕЛЬ\УКРАИНСКИЕ\0_66807_b00fda19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4900"/>
            <a:ext cx="4273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052513"/>
          </a:xfrm>
        </p:spPr>
        <p:txBody>
          <a:bodyPr/>
          <a:lstStyle/>
          <a:p>
            <a:r>
              <a:rPr lang="uk-UA" sz="4800" b="1" smtClean="0">
                <a:solidFill>
                  <a:schemeClr val="folHlink"/>
                </a:solidFill>
              </a:rPr>
              <a:t>ДОНЕЦЬКИЙ КРАЙ</a:t>
            </a:r>
            <a:endParaRPr lang="ru-RU" sz="4800" b="1" smtClean="0">
              <a:solidFill>
                <a:schemeClr val="folHlink"/>
              </a:solidFill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50825" y="1268413"/>
            <a:ext cx="3529013" cy="2089150"/>
          </a:xfrm>
          <a:prstGeom prst="wedgeRectCallout">
            <a:avLst>
              <a:gd name="adj1" fmla="val 38032"/>
              <a:gd name="adj2" fmla="val -69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Корисні  копалини: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камяне вугілля,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камяна сіль,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вапняки,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графіт</a:t>
            </a:r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067175" y="1268413"/>
            <a:ext cx="4537075" cy="2160587"/>
          </a:xfrm>
          <a:prstGeom prst="wedgeRectCallout">
            <a:avLst>
              <a:gd name="adj1" fmla="val -25296"/>
              <a:gd name="adj2" fmla="val -65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В області :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-822 промислових,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-16 тс.малих,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-понад 600 сільскогосподарських підприємств,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-більш ніж 500 будівельних організацій</a:t>
            </a:r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250825" y="3789363"/>
            <a:ext cx="2305050" cy="2879725"/>
          </a:xfrm>
          <a:prstGeom prst="wedgeRectCallout">
            <a:avLst>
              <a:gd name="adj1" fmla="val -10606"/>
              <a:gd name="adj2" fmla="val -63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В області діє:</a:t>
            </a:r>
          </a:p>
          <a:p>
            <a:pPr algn="ctr"/>
            <a:r>
              <a:rPr lang="uk-UA" b="1">
                <a:solidFill>
                  <a:srgbClr val="FFFFFF"/>
                </a:solidFill>
              </a:rPr>
              <a:t>-</a:t>
            </a:r>
            <a:r>
              <a:rPr lang="uk-UA" b="1">
                <a:solidFill>
                  <a:srgbClr val="FFFF66"/>
                </a:solidFill>
              </a:rPr>
              <a:t>1073 бібліотеки,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-22 музєї,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-5 театрів,</a:t>
            </a:r>
          </a:p>
          <a:p>
            <a:pPr algn="ctr"/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6948488" y="3716338"/>
            <a:ext cx="2195512" cy="2952750"/>
          </a:xfrm>
          <a:prstGeom prst="wedgeRectCallout">
            <a:avLst>
              <a:gd name="adj1" fmla="val -46310"/>
              <a:gd name="adj2" fmla="val -60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Науково-дослідницький потенціал: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-6 установ Національної академії наук,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-94 вищіх навчальних закладів</a:t>
            </a:r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2700338" y="3789363"/>
            <a:ext cx="4032250" cy="2879725"/>
          </a:xfrm>
          <a:prstGeom prst="wedgeRectCallout">
            <a:avLst>
              <a:gd name="adj1" fmla="val -9644"/>
              <a:gd name="adj2" fmla="val -63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>
                <a:solidFill>
                  <a:srgbClr val="FFFFFF"/>
                </a:solidFill>
              </a:rPr>
              <a:t>Мальовничі місця: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-Словянські солоні озера,</a:t>
            </a:r>
          </a:p>
          <a:p>
            <a:pPr algn="ctr"/>
            <a:r>
              <a:rPr lang="uk-UA" b="1">
                <a:solidFill>
                  <a:srgbClr val="FFFF66"/>
                </a:solidFill>
              </a:rPr>
              <a:t>-джерела мінеральної води,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унікальна соляна шахта у м.Соледар,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Хомутовський степ,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-Камяні могили,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-Святогіря,</a:t>
            </a:r>
          </a:p>
          <a:p>
            <a:pPr algn="ctr">
              <a:buFontTx/>
              <a:buChar char="-"/>
            </a:pPr>
            <a:r>
              <a:rPr lang="uk-UA" b="1">
                <a:solidFill>
                  <a:srgbClr val="FFFF66"/>
                </a:solidFill>
              </a:rPr>
              <a:t>куротртне узбережжя Азовського моря</a:t>
            </a:r>
            <a:endParaRPr lang="ru-RU" b="1">
              <a:solidFill>
                <a:srgbClr val="FFFF66"/>
              </a:solidFill>
            </a:endParaRPr>
          </a:p>
        </p:txBody>
      </p:sp>
      <p:pic>
        <p:nvPicPr>
          <p:cNvPr id="28684" name="Picture 7" descr="M:\клуб ОФОРМИТЕЛЬ\УКРАИНСКИЕ\Sunflower-512x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0425" y="0"/>
            <a:ext cx="19335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6" descr="M:\клуб ОФОРМИТЕЛЬ\УКРАИНСКИЕ\Sunflower-512x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995863"/>
            <a:ext cx="1863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r>
              <a:rPr lang="uk-UA" sz="4800" b="1" smtClean="0">
                <a:solidFill>
                  <a:schemeClr val="folHlink"/>
                </a:solidFill>
              </a:rPr>
              <a:t>НАЙБІЛЬШІ МІСТА ОБЛАСТІ</a:t>
            </a:r>
            <a:endParaRPr lang="ru-RU" sz="4800" b="1" smtClean="0">
              <a:solidFill>
                <a:schemeClr val="folHlink"/>
              </a:solidFill>
            </a:endParaRPr>
          </a:p>
        </p:txBody>
      </p:sp>
      <p:pic>
        <p:nvPicPr>
          <p:cNvPr id="41990" name="Picture 6" descr="604st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3979863" cy="2503487"/>
          </a:xfrm>
          <a:prstGeom prst="rect">
            <a:avLst/>
          </a:prstGeom>
          <a:noFill/>
        </p:spPr>
      </p:pic>
      <p:pic>
        <p:nvPicPr>
          <p:cNvPr id="41992" name="Picture 8" descr="118287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96975"/>
            <a:ext cx="2360613" cy="1770063"/>
          </a:xfrm>
          <a:prstGeom prst="rect">
            <a:avLst/>
          </a:prstGeom>
          <a:noFill/>
        </p:spPr>
      </p:pic>
      <p:pic>
        <p:nvPicPr>
          <p:cNvPr id="41993" name="Picture 9" descr="photo-8-slavyansk-ukra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2155825" cy="2901950"/>
          </a:xfrm>
          <a:prstGeom prst="rect">
            <a:avLst/>
          </a:prstGeom>
          <a:noFill/>
        </p:spPr>
      </p:pic>
      <p:pic>
        <p:nvPicPr>
          <p:cNvPr id="41996" name="Picture 12" descr="2627073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052513"/>
            <a:ext cx="2900362" cy="2174875"/>
          </a:xfrm>
          <a:prstGeom prst="rect">
            <a:avLst/>
          </a:prstGeom>
          <a:noFill/>
        </p:spPr>
      </p:pic>
      <p:pic>
        <p:nvPicPr>
          <p:cNvPr id="41998" name="Picture 14" descr="kramators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3575" y="3860800"/>
            <a:ext cx="3400425" cy="2549525"/>
          </a:xfrm>
          <a:prstGeom prst="rect">
            <a:avLst/>
          </a:prstGeom>
          <a:noFill/>
        </p:spPr>
      </p:pic>
      <p:pic>
        <p:nvPicPr>
          <p:cNvPr id="42002" name="Picture 18" descr="донец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4292600"/>
            <a:ext cx="2951163" cy="2212975"/>
          </a:xfrm>
          <a:prstGeom prst="rect">
            <a:avLst/>
          </a:prstGeom>
          <a:noFill/>
        </p:spPr>
      </p:pic>
      <p:pic>
        <p:nvPicPr>
          <p:cNvPr id="42003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2852738"/>
            <a:ext cx="21812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0" y="-171450"/>
            <a:ext cx="8229600" cy="1143000"/>
          </a:xfrm>
        </p:spPr>
        <p:txBody>
          <a:bodyPr/>
          <a:lstStyle/>
          <a:p>
            <a:r>
              <a:rPr lang="uk-UA" sz="4000" b="1" smtClean="0">
                <a:solidFill>
                  <a:srgbClr val="660066"/>
                </a:solidFill>
              </a:rPr>
              <a:t>ЗАПОВІДНИКИ ДОНЕЦЬКОЇ ОБЛАСТІ</a:t>
            </a:r>
            <a:endParaRPr lang="ru-RU" sz="4000" b="1" smtClean="0">
              <a:solidFill>
                <a:srgbClr val="660066"/>
              </a:solidFill>
            </a:endParaRP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179388" y="4149725"/>
            <a:ext cx="4319587" cy="2376488"/>
          </a:xfrm>
          <a:prstGeom prst="wedgeRoundRectCallout">
            <a:avLst>
              <a:gd name="adj1" fmla="val 11889"/>
              <a:gd name="adj2" fmla="val -71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Заповідник відрізняється великим розмаїттям біологічних видів, що мешкають тут. 18 видів рослин, що занесені до Червоної Книги України, безперешкодно розвиваються на цій заповідній території. </a:t>
            </a: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4643438" y="908050"/>
            <a:ext cx="4248150" cy="2447925"/>
          </a:xfrm>
          <a:prstGeom prst="wedgeRoundRectCallout">
            <a:avLst>
              <a:gd name="adj1" fmla="val -8407"/>
              <a:gd name="adj2" fmla="val 688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>
                <a:solidFill>
                  <a:srgbClr val="FFFFFF"/>
                </a:solidFill>
              </a:rPr>
              <a:t>На території заповідника зростають лучно-степові, степові, петрофітні степові, лучно-болотні та водні види. Багато рослини занесені в Червону книгу України.</a:t>
            </a:r>
          </a:p>
        </p:txBody>
      </p:sp>
      <p:pic>
        <p:nvPicPr>
          <p:cNvPr id="71691" name="Picture 11" descr="моги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4106862" cy="2727325"/>
          </a:xfrm>
          <a:prstGeom prst="rect">
            <a:avLst/>
          </a:prstGeom>
          <a:noFill/>
        </p:spPr>
      </p:pic>
      <p:pic>
        <p:nvPicPr>
          <p:cNvPr id="71692" name="Picture 12" descr="=кальми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60800"/>
            <a:ext cx="4271962" cy="2846388"/>
          </a:xfrm>
          <a:prstGeom prst="rect">
            <a:avLst/>
          </a:prstGeom>
          <a:noFill/>
        </p:spPr>
      </p:pic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5219700" y="4005263"/>
            <a:ext cx="3087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Кальміуський заповідник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1331913" y="1052513"/>
            <a:ext cx="1925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Кам'яні Могили</a:t>
            </a:r>
          </a:p>
        </p:txBody>
      </p:sp>
      <p:pic>
        <p:nvPicPr>
          <p:cNvPr id="716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97200"/>
            <a:ext cx="15287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551</TotalTime>
  <Words>764</Words>
  <Application>Microsoft Office PowerPoint</Application>
  <PresentationFormat>Экран (4:3)</PresentationFormat>
  <Paragraphs>171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Calibri</vt:lpstr>
      <vt:lpstr>Arial</vt:lpstr>
      <vt:lpstr>шаблон</vt:lpstr>
      <vt:lpstr>Слайд 1</vt:lpstr>
      <vt:lpstr>СВЯТО РІДНОГО КРАЮ </vt:lpstr>
      <vt:lpstr>ДОНЕЦЬКА ОБЛАСТЬ</vt:lpstr>
      <vt:lpstr>Прапор Донецької області</vt:lpstr>
      <vt:lpstr>Герб Донецької області</vt:lpstr>
      <vt:lpstr>Слайд 6</vt:lpstr>
      <vt:lpstr>ДОНЕЦЬКИЙ КРАЙ</vt:lpstr>
      <vt:lpstr>НАЙБІЛЬШІ МІСТА ОБЛАСТІ</vt:lpstr>
      <vt:lpstr>ЗАПОВІДНИКИ ДОНЕЦЬКОЇ ОБЛАСТІ</vt:lpstr>
      <vt:lpstr>Слайд 10</vt:lpstr>
      <vt:lpstr>ВЕЛИКІ  ПІДПРИЄМСТВА  ОБЛАСТІ</vt:lpstr>
      <vt:lpstr>Слайд 12</vt:lpstr>
      <vt:lpstr>Донецька область має розвинену транспортну мережу.</vt:lpstr>
      <vt:lpstr>В містах Донецьку і Маріуполі розташовані аеропорти, які мають статус Міжнародного</vt:lpstr>
      <vt:lpstr>У Донецькій області 1226 шкіл, 1 151 дитячий сад, 27 вищих навчальних закладів, 120 професійно-технічних училищ, 90 стадіонів, 50 плавальних басейнів, 132 спортивні школи.</vt:lpstr>
      <vt:lpstr>ЛЮДИ - ГОЛОВНЕ БАГАТСТВО ДОНЕЦЬКОЇ ОБЛАСТІ</vt:lpstr>
      <vt:lpstr>Слайд 17</vt:lpstr>
      <vt:lpstr>Слайд 18</vt:lpstr>
      <vt:lpstr>Слайд 19</vt:lpstr>
      <vt:lpstr>Слайд 20</vt:lpstr>
      <vt:lpstr>Слайд 21</vt:lpstr>
      <vt:lpstr>Слайд 22</vt:lpstr>
      <vt:lpstr>Використані джерела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6</cp:revision>
  <dcterms:created xsi:type="dcterms:W3CDTF">2012-08-29T19:44:46Z</dcterms:created>
  <dcterms:modified xsi:type="dcterms:W3CDTF">2012-12-21T20:37:49Z</dcterms:modified>
</cp:coreProperties>
</file>